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60"/>
  </p:notesMasterIdLst>
  <p:sldIdLst>
    <p:sldId id="588" r:id="rId2"/>
    <p:sldId id="589" r:id="rId3"/>
    <p:sldId id="590" r:id="rId4"/>
    <p:sldId id="591" r:id="rId5"/>
    <p:sldId id="592" r:id="rId6"/>
    <p:sldId id="593" r:id="rId7"/>
    <p:sldId id="594" r:id="rId8"/>
    <p:sldId id="595" r:id="rId9"/>
    <p:sldId id="356" r:id="rId10"/>
    <p:sldId id="437" r:id="rId11"/>
    <p:sldId id="435" r:id="rId12"/>
    <p:sldId id="377" r:id="rId13"/>
    <p:sldId id="573" r:id="rId14"/>
    <p:sldId id="574" r:id="rId15"/>
    <p:sldId id="441" r:id="rId16"/>
    <p:sldId id="442" r:id="rId17"/>
    <p:sldId id="443" r:id="rId18"/>
    <p:sldId id="447" r:id="rId19"/>
    <p:sldId id="448" r:id="rId20"/>
    <p:sldId id="449" r:id="rId21"/>
    <p:sldId id="444" r:id="rId22"/>
    <p:sldId id="450" r:id="rId23"/>
    <p:sldId id="451" r:id="rId24"/>
    <p:sldId id="445" r:id="rId25"/>
    <p:sldId id="452" r:id="rId26"/>
    <p:sldId id="453" r:id="rId27"/>
    <p:sldId id="446"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 id="473" r:id="rId48"/>
    <p:sldId id="474" r:id="rId49"/>
    <p:sldId id="475" r:id="rId50"/>
    <p:sldId id="476" r:id="rId51"/>
    <p:sldId id="477" r:id="rId52"/>
    <p:sldId id="478" r:id="rId53"/>
    <p:sldId id="479" r:id="rId54"/>
    <p:sldId id="480" r:id="rId55"/>
    <p:sldId id="481" r:id="rId56"/>
    <p:sldId id="482" r:id="rId57"/>
    <p:sldId id="483" r:id="rId58"/>
    <p:sldId id="484" r:id="rId59"/>
    <p:sldId id="485" r:id="rId60"/>
    <p:sldId id="486" r:id="rId61"/>
    <p:sldId id="487" r:id="rId62"/>
    <p:sldId id="489" r:id="rId63"/>
    <p:sldId id="490" r:id="rId64"/>
    <p:sldId id="491" r:id="rId65"/>
    <p:sldId id="492" r:id="rId66"/>
    <p:sldId id="493" r:id="rId67"/>
    <p:sldId id="494" r:id="rId68"/>
    <p:sldId id="495" r:id="rId69"/>
    <p:sldId id="496" r:id="rId70"/>
    <p:sldId id="497" r:id="rId71"/>
    <p:sldId id="498" r:id="rId72"/>
    <p:sldId id="500" r:id="rId73"/>
    <p:sldId id="582" r:id="rId74"/>
    <p:sldId id="580" r:id="rId75"/>
    <p:sldId id="583" r:id="rId76"/>
    <p:sldId id="581" r:id="rId77"/>
    <p:sldId id="501" r:id="rId78"/>
    <p:sldId id="502" r:id="rId79"/>
    <p:sldId id="503" r:id="rId80"/>
    <p:sldId id="504" r:id="rId81"/>
    <p:sldId id="505" r:id="rId82"/>
    <p:sldId id="506" r:id="rId83"/>
    <p:sldId id="575" r:id="rId84"/>
    <p:sldId id="507" r:id="rId85"/>
    <p:sldId id="508" r:id="rId86"/>
    <p:sldId id="509" r:id="rId87"/>
    <p:sldId id="510" r:id="rId88"/>
    <p:sldId id="511" r:id="rId89"/>
    <p:sldId id="512" r:id="rId90"/>
    <p:sldId id="513" r:id="rId91"/>
    <p:sldId id="514" r:id="rId92"/>
    <p:sldId id="515" r:id="rId93"/>
    <p:sldId id="576" r:id="rId94"/>
    <p:sldId id="516" r:id="rId95"/>
    <p:sldId id="517" r:id="rId96"/>
    <p:sldId id="518" r:id="rId97"/>
    <p:sldId id="519" r:id="rId98"/>
    <p:sldId id="520" r:id="rId99"/>
    <p:sldId id="521" r:id="rId100"/>
    <p:sldId id="522" r:id="rId101"/>
    <p:sldId id="523" r:id="rId102"/>
    <p:sldId id="524" r:id="rId103"/>
    <p:sldId id="525" r:id="rId104"/>
    <p:sldId id="526" r:id="rId105"/>
    <p:sldId id="527" r:id="rId106"/>
    <p:sldId id="577" r:id="rId107"/>
    <p:sldId id="528" r:id="rId108"/>
    <p:sldId id="529" r:id="rId109"/>
    <p:sldId id="530" r:id="rId110"/>
    <p:sldId id="531" r:id="rId111"/>
    <p:sldId id="440" r:id="rId112"/>
    <p:sldId id="357" r:id="rId113"/>
    <p:sldId id="402" r:id="rId114"/>
    <p:sldId id="358" r:id="rId115"/>
    <p:sldId id="532" r:id="rId116"/>
    <p:sldId id="533" r:id="rId117"/>
    <p:sldId id="534" r:id="rId118"/>
    <p:sldId id="535" r:id="rId119"/>
    <p:sldId id="536" r:id="rId120"/>
    <p:sldId id="537" r:id="rId121"/>
    <p:sldId id="538" r:id="rId122"/>
    <p:sldId id="539" r:id="rId123"/>
    <p:sldId id="540" r:id="rId124"/>
    <p:sldId id="541" r:id="rId125"/>
    <p:sldId id="542" r:id="rId126"/>
    <p:sldId id="543" r:id="rId127"/>
    <p:sldId id="544" r:id="rId128"/>
    <p:sldId id="545" r:id="rId129"/>
    <p:sldId id="546" r:id="rId130"/>
    <p:sldId id="547" r:id="rId131"/>
    <p:sldId id="548" r:id="rId132"/>
    <p:sldId id="550" r:id="rId133"/>
    <p:sldId id="551" r:id="rId134"/>
    <p:sldId id="552" r:id="rId135"/>
    <p:sldId id="554" r:id="rId136"/>
    <p:sldId id="555" r:id="rId137"/>
    <p:sldId id="556" r:id="rId138"/>
    <p:sldId id="557" r:id="rId139"/>
    <p:sldId id="585" r:id="rId140"/>
    <p:sldId id="559" r:id="rId141"/>
    <p:sldId id="560" r:id="rId142"/>
    <p:sldId id="561" r:id="rId143"/>
    <p:sldId id="562" r:id="rId144"/>
    <p:sldId id="563" r:id="rId145"/>
    <p:sldId id="564" r:id="rId146"/>
    <p:sldId id="565" r:id="rId147"/>
    <p:sldId id="566" r:id="rId148"/>
    <p:sldId id="578" r:id="rId149"/>
    <p:sldId id="584" r:id="rId150"/>
    <p:sldId id="579" r:id="rId151"/>
    <p:sldId id="567" r:id="rId152"/>
    <p:sldId id="568" r:id="rId153"/>
    <p:sldId id="569" r:id="rId154"/>
    <p:sldId id="570" r:id="rId155"/>
    <p:sldId id="571" r:id="rId156"/>
    <p:sldId id="572" r:id="rId157"/>
    <p:sldId id="586" r:id="rId158"/>
    <p:sldId id="587" r:id="rId1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90" autoAdjust="0"/>
  </p:normalViewPr>
  <p:slideViewPr>
    <p:cSldViewPr>
      <p:cViewPr>
        <p:scale>
          <a:sx n="75" d="100"/>
          <a:sy n="75" d="100"/>
        </p:scale>
        <p:origin x="-1205" y="-125"/>
      </p:cViewPr>
      <p:guideLst>
        <p:guide orient="horz" pos="2160"/>
        <p:guide pos="2880"/>
      </p:guideLst>
    </p:cSldViewPr>
  </p:slideViewPr>
  <p:outlineViewPr>
    <p:cViewPr>
      <p:scale>
        <a:sx n="33" d="100"/>
        <a:sy n="33" d="100"/>
      </p:scale>
      <p:origin x="48" y="418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54520-7969-49FA-8A4C-EA0C99543ECB}" type="doc">
      <dgm:prSet loTypeId="urn:microsoft.com/office/officeart/2005/8/layout/process1" loCatId="process" qsTypeId="urn:microsoft.com/office/officeart/2005/8/quickstyle/simple1#1" qsCatId="simple" csTypeId="urn:microsoft.com/office/officeart/2005/8/colors/accent1_2#1" csCatId="accent1" phldr="1"/>
      <dgm:spPr/>
    </dgm:pt>
    <dgm:pt modelId="{7B73DAD8-4258-435D-A635-E5FAD8587010}">
      <dgm:prSet phldrT="[Text]"/>
      <dgm:spPr/>
      <dgm:t>
        <a:bodyPr/>
        <a:lstStyle/>
        <a:p>
          <a:r>
            <a:rPr lang="en-US" dirty="0" err="1" smtClean="0">
              <a:latin typeface="Courier New" pitchFamily="49" charset="0"/>
              <a:cs typeface="Courier New" pitchFamily="49" charset="0"/>
            </a:rPr>
            <a:t>Clock.h</a:t>
          </a:r>
          <a:endParaRPr lang="en-US" dirty="0">
            <a:latin typeface="Courier New" pitchFamily="49" charset="0"/>
            <a:cs typeface="Courier New" pitchFamily="49" charset="0"/>
          </a:endParaRPr>
        </a:p>
      </dgm:t>
    </dgm:pt>
    <dgm:pt modelId="{994F8958-95B5-4692-9E8B-7FE5B732FF1D}" type="parTrans" cxnId="{C2E4D893-A4C2-4D6C-ADE6-4354A1982089}">
      <dgm:prSet/>
      <dgm:spPr/>
      <dgm:t>
        <a:bodyPr/>
        <a:lstStyle/>
        <a:p>
          <a:endParaRPr lang="en-US"/>
        </a:p>
      </dgm:t>
    </dgm:pt>
    <dgm:pt modelId="{82022773-11E0-44C0-9EAC-F328B053E2E1}" type="sibTrans" cxnId="{C2E4D893-A4C2-4D6C-ADE6-4354A1982089}">
      <dgm:prSet/>
      <dgm:spPr/>
      <dgm:t>
        <a:bodyPr/>
        <a:lstStyle/>
        <a:p>
          <a:endParaRPr lang="en-US"/>
        </a:p>
      </dgm:t>
    </dgm:pt>
    <dgm:pt modelId="{CFB8EA08-1C47-4E3A-A675-07965DA2D78C}">
      <dgm:prSet phldrT="[Text]"/>
      <dgm:spPr/>
      <dgm:t>
        <a:bodyPr/>
        <a:lstStyle/>
        <a:p>
          <a:r>
            <a:rPr lang="en-US" dirty="0" smtClean="0">
              <a:latin typeface="Courier New" pitchFamily="49" charset="0"/>
              <a:cs typeface="Courier New" pitchFamily="49" charset="0"/>
            </a:rPr>
            <a:t>CLOCK_H_</a:t>
          </a:r>
          <a:endParaRPr lang="en-US" dirty="0">
            <a:latin typeface="Courier New" pitchFamily="49" charset="0"/>
            <a:cs typeface="Courier New" pitchFamily="49" charset="0"/>
          </a:endParaRPr>
        </a:p>
      </dgm:t>
    </dgm:pt>
    <dgm:pt modelId="{543C7B51-E0FC-44A8-BDF3-F873E3A4A245}" type="parTrans" cxnId="{6DEA02AD-8B0F-4058-BA03-4B5714796B95}">
      <dgm:prSet/>
      <dgm:spPr/>
      <dgm:t>
        <a:bodyPr/>
        <a:lstStyle/>
        <a:p>
          <a:endParaRPr lang="en-US"/>
        </a:p>
      </dgm:t>
    </dgm:pt>
    <dgm:pt modelId="{F6F508ED-DEA5-4CA5-A4AE-51E7268D7902}" type="sibTrans" cxnId="{6DEA02AD-8B0F-4058-BA03-4B5714796B95}">
      <dgm:prSet/>
      <dgm:spPr/>
      <dgm:t>
        <a:bodyPr/>
        <a:lstStyle/>
        <a:p>
          <a:endParaRPr lang="en-US"/>
        </a:p>
      </dgm:t>
    </dgm:pt>
    <dgm:pt modelId="{55B14827-9214-41C9-A2C0-E11FD21E0ECC}" type="pres">
      <dgm:prSet presAssocID="{D6754520-7969-49FA-8A4C-EA0C99543ECB}" presName="Name0" presStyleCnt="0">
        <dgm:presLayoutVars>
          <dgm:dir/>
          <dgm:resizeHandles val="exact"/>
        </dgm:presLayoutVars>
      </dgm:prSet>
      <dgm:spPr/>
    </dgm:pt>
    <dgm:pt modelId="{6F69C8DF-A406-44A7-ABD5-D38A571CF7BA}" type="pres">
      <dgm:prSet presAssocID="{7B73DAD8-4258-435D-A635-E5FAD8587010}" presName="node" presStyleLbl="node1" presStyleIdx="0" presStyleCnt="2">
        <dgm:presLayoutVars>
          <dgm:bulletEnabled val="1"/>
        </dgm:presLayoutVars>
      </dgm:prSet>
      <dgm:spPr/>
      <dgm:t>
        <a:bodyPr/>
        <a:lstStyle/>
        <a:p>
          <a:endParaRPr lang="en-US"/>
        </a:p>
      </dgm:t>
    </dgm:pt>
    <dgm:pt modelId="{3DF0E411-A8EC-4AB2-96FD-F1B4067D03F5}" type="pres">
      <dgm:prSet presAssocID="{82022773-11E0-44C0-9EAC-F328B053E2E1}" presName="sibTrans" presStyleLbl="sibTrans2D1" presStyleIdx="0" presStyleCnt="1"/>
      <dgm:spPr/>
      <dgm:t>
        <a:bodyPr/>
        <a:lstStyle/>
        <a:p>
          <a:endParaRPr lang="en-US"/>
        </a:p>
      </dgm:t>
    </dgm:pt>
    <dgm:pt modelId="{8C5EE8AE-86F5-4049-B044-DB29E9D2DE1D}" type="pres">
      <dgm:prSet presAssocID="{82022773-11E0-44C0-9EAC-F328B053E2E1}" presName="connectorText" presStyleLbl="sibTrans2D1" presStyleIdx="0" presStyleCnt="1"/>
      <dgm:spPr/>
      <dgm:t>
        <a:bodyPr/>
        <a:lstStyle/>
        <a:p>
          <a:endParaRPr lang="en-US"/>
        </a:p>
      </dgm:t>
    </dgm:pt>
    <dgm:pt modelId="{A4CF5AEE-F91C-4A06-AFF2-F3A9E5BCD3C0}" type="pres">
      <dgm:prSet presAssocID="{CFB8EA08-1C47-4E3A-A675-07965DA2D78C}" presName="node" presStyleLbl="node1" presStyleIdx="1" presStyleCnt="2">
        <dgm:presLayoutVars>
          <dgm:bulletEnabled val="1"/>
        </dgm:presLayoutVars>
      </dgm:prSet>
      <dgm:spPr/>
      <dgm:t>
        <a:bodyPr/>
        <a:lstStyle/>
        <a:p>
          <a:endParaRPr lang="en-US"/>
        </a:p>
      </dgm:t>
    </dgm:pt>
  </dgm:ptLst>
  <dgm:cxnLst>
    <dgm:cxn modelId="{645BBC25-E6F5-49DE-AF7C-F6C494413E11}" type="presOf" srcId="{D6754520-7969-49FA-8A4C-EA0C99543ECB}" destId="{55B14827-9214-41C9-A2C0-E11FD21E0ECC}" srcOrd="0" destOrd="0" presId="urn:microsoft.com/office/officeart/2005/8/layout/process1"/>
    <dgm:cxn modelId="{187C4790-6DF8-4CE8-B2B6-90A6C7CEC131}" type="presOf" srcId="{82022773-11E0-44C0-9EAC-F328B053E2E1}" destId="{3DF0E411-A8EC-4AB2-96FD-F1B4067D03F5}" srcOrd="0" destOrd="0" presId="urn:microsoft.com/office/officeart/2005/8/layout/process1"/>
    <dgm:cxn modelId="{6DEA02AD-8B0F-4058-BA03-4B5714796B95}" srcId="{D6754520-7969-49FA-8A4C-EA0C99543ECB}" destId="{CFB8EA08-1C47-4E3A-A675-07965DA2D78C}" srcOrd="1" destOrd="0" parTransId="{543C7B51-E0FC-44A8-BDF3-F873E3A4A245}" sibTransId="{F6F508ED-DEA5-4CA5-A4AE-51E7268D7902}"/>
    <dgm:cxn modelId="{C2E4D893-A4C2-4D6C-ADE6-4354A1982089}" srcId="{D6754520-7969-49FA-8A4C-EA0C99543ECB}" destId="{7B73DAD8-4258-435D-A635-E5FAD8587010}" srcOrd="0" destOrd="0" parTransId="{994F8958-95B5-4692-9E8B-7FE5B732FF1D}" sibTransId="{82022773-11E0-44C0-9EAC-F328B053E2E1}"/>
    <dgm:cxn modelId="{AEB25FA4-78BB-4598-AF56-7F5F7F2060F4}" type="presOf" srcId="{82022773-11E0-44C0-9EAC-F328B053E2E1}" destId="{8C5EE8AE-86F5-4049-B044-DB29E9D2DE1D}" srcOrd="1" destOrd="0" presId="urn:microsoft.com/office/officeart/2005/8/layout/process1"/>
    <dgm:cxn modelId="{CDBD3B0B-DB6F-4AB7-8C3E-6CE6DE0E9058}" type="presOf" srcId="{CFB8EA08-1C47-4E3A-A675-07965DA2D78C}" destId="{A4CF5AEE-F91C-4A06-AFF2-F3A9E5BCD3C0}" srcOrd="0" destOrd="0" presId="urn:microsoft.com/office/officeart/2005/8/layout/process1"/>
    <dgm:cxn modelId="{C41FCADC-85FA-49A6-9116-96DC95D3EFD3}" type="presOf" srcId="{7B73DAD8-4258-435D-A635-E5FAD8587010}" destId="{6F69C8DF-A406-44A7-ABD5-D38A571CF7BA}" srcOrd="0" destOrd="0" presId="urn:microsoft.com/office/officeart/2005/8/layout/process1"/>
    <dgm:cxn modelId="{2BE9D937-B90D-46DE-82A4-A9A85FE0A178}" type="presParOf" srcId="{55B14827-9214-41C9-A2C0-E11FD21E0ECC}" destId="{6F69C8DF-A406-44A7-ABD5-D38A571CF7BA}" srcOrd="0" destOrd="0" presId="urn:microsoft.com/office/officeart/2005/8/layout/process1"/>
    <dgm:cxn modelId="{5E143048-683D-47DA-AC9E-7429F886545E}" type="presParOf" srcId="{55B14827-9214-41C9-A2C0-E11FD21E0ECC}" destId="{3DF0E411-A8EC-4AB2-96FD-F1B4067D03F5}" srcOrd="1" destOrd="0" presId="urn:microsoft.com/office/officeart/2005/8/layout/process1"/>
    <dgm:cxn modelId="{4F7976AC-AC4F-49C7-BC87-8E43A7DCA1EF}" type="presParOf" srcId="{3DF0E411-A8EC-4AB2-96FD-F1B4067D03F5}" destId="{8C5EE8AE-86F5-4049-B044-DB29E9D2DE1D}" srcOrd="0" destOrd="0" presId="urn:microsoft.com/office/officeart/2005/8/layout/process1"/>
    <dgm:cxn modelId="{F34D7F47-7083-45B2-93A1-7D701BAE292E}" type="presParOf" srcId="{55B14827-9214-41C9-A2C0-E11FD21E0ECC}" destId="{A4CF5AEE-F91C-4A06-AFF2-F3A9E5BCD3C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F014A-0342-49F0-A6EE-826A29AF9ED0}" type="doc">
      <dgm:prSet loTypeId="urn:microsoft.com/office/officeart/2005/8/layout/default#1" loCatId="list" qsTypeId="urn:microsoft.com/office/officeart/2005/8/quickstyle/3d1" qsCatId="3D" csTypeId="urn:microsoft.com/office/officeart/2005/8/colors/accent1_2#2" csCatId="accent1" phldr="1"/>
      <dgm:spPr/>
      <dgm:t>
        <a:bodyPr/>
        <a:lstStyle/>
        <a:p>
          <a:endParaRPr lang="en-US"/>
        </a:p>
      </dgm:t>
    </dgm:pt>
    <dgm:pt modelId="{474E9BBA-5B5D-4C36-9EAA-2A36B1AF74E1}">
      <dgm:prSet phldrT="[Text]"/>
      <dgm:spPr/>
      <dgm:t>
        <a:bodyPr/>
        <a:lstStyle/>
        <a:p>
          <a:r>
            <a:rPr lang="en-US" dirty="0" smtClean="0"/>
            <a:t>given name</a:t>
          </a:r>
          <a:endParaRPr lang="en-US" dirty="0"/>
        </a:p>
      </dgm:t>
    </dgm:pt>
    <dgm:pt modelId="{BF0002D7-350F-4ED3-B632-01365C757212}" type="parTrans" cxnId="{6F43C4FF-C1A3-41EB-93DD-721962D3D943}">
      <dgm:prSet/>
      <dgm:spPr/>
      <dgm:t>
        <a:bodyPr/>
        <a:lstStyle/>
        <a:p>
          <a:endParaRPr lang="en-US"/>
        </a:p>
      </dgm:t>
    </dgm:pt>
    <dgm:pt modelId="{6E352495-DEF1-4EED-A2FF-FF6E479DA0AB}" type="sibTrans" cxnId="{6F43C4FF-C1A3-41EB-93DD-721962D3D943}">
      <dgm:prSet/>
      <dgm:spPr/>
      <dgm:t>
        <a:bodyPr/>
        <a:lstStyle/>
        <a:p>
          <a:endParaRPr lang="en-US"/>
        </a:p>
      </dgm:t>
    </dgm:pt>
    <dgm:pt modelId="{ACD5775E-5B32-4FE1-BB1C-3068725A1F1A}">
      <dgm:prSet/>
      <dgm:spPr/>
      <dgm:t>
        <a:bodyPr/>
        <a:lstStyle/>
        <a:p>
          <a:r>
            <a:rPr lang="en-US" dirty="0" smtClean="0"/>
            <a:t>family name</a:t>
          </a:r>
        </a:p>
      </dgm:t>
    </dgm:pt>
    <dgm:pt modelId="{BA1A29B7-5707-48CC-AA84-61BDAF450FC0}" type="parTrans" cxnId="{8D53A899-C4D8-45C4-B452-2199AF9BDA60}">
      <dgm:prSet/>
      <dgm:spPr/>
      <dgm:t>
        <a:bodyPr/>
        <a:lstStyle/>
        <a:p>
          <a:endParaRPr lang="en-US"/>
        </a:p>
      </dgm:t>
    </dgm:pt>
    <dgm:pt modelId="{810C0DFE-BC50-4853-84D5-FC1EEFFA1250}" type="sibTrans" cxnId="{8D53A899-C4D8-45C4-B452-2199AF9BDA60}">
      <dgm:prSet/>
      <dgm:spPr/>
      <dgm:t>
        <a:bodyPr/>
        <a:lstStyle/>
        <a:p>
          <a:endParaRPr lang="en-US"/>
        </a:p>
      </dgm:t>
    </dgm:pt>
    <dgm:pt modelId="{3C1F9FF5-64FC-4048-ADBA-A717ECB655E7}">
      <dgm:prSet/>
      <dgm:spPr/>
      <dgm:t>
        <a:bodyPr/>
        <a:lstStyle/>
        <a:p>
          <a:r>
            <a:rPr lang="en-US" smtClean="0"/>
            <a:t>ID number</a:t>
          </a:r>
          <a:endParaRPr lang="en-US" dirty="0" smtClean="0"/>
        </a:p>
      </dgm:t>
    </dgm:pt>
    <dgm:pt modelId="{CA183C42-A1E9-4351-8CA9-AF411F45BA12}" type="parTrans" cxnId="{1F7AD0E5-39D0-4D4B-A36F-010B5092D6CF}">
      <dgm:prSet/>
      <dgm:spPr/>
      <dgm:t>
        <a:bodyPr/>
        <a:lstStyle/>
        <a:p>
          <a:endParaRPr lang="en-US"/>
        </a:p>
      </dgm:t>
    </dgm:pt>
    <dgm:pt modelId="{ED668E45-E816-4894-B5EC-18D6A8462B45}" type="sibTrans" cxnId="{1F7AD0E5-39D0-4D4B-A36F-010B5092D6CF}">
      <dgm:prSet/>
      <dgm:spPr/>
      <dgm:t>
        <a:bodyPr/>
        <a:lstStyle/>
        <a:p>
          <a:endParaRPr lang="en-US"/>
        </a:p>
      </dgm:t>
    </dgm:pt>
    <dgm:pt modelId="{A741524F-B06D-4D54-852A-DED3CE4A29FC}">
      <dgm:prSet/>
      <dgm:spPr/>
      <dgm:t>
        <a:bodyPr/>
        <a:lstStyle/>
        <a:p>
          <a:r>
            <a:rPr lang="en-US" dirty="0" smtClean="0"/>
            <a:t>year of birth</a:t>
          </a:r>
          <a:endParaRPr lang="en-US" dirty="0"/>
        </a:p>
      </dgm:t>
    </dgm:pt>
    <dgm:pt modelId="{943E3BB2-A19E-4A6B-9B7F-53D0F8FA1CF4}" type="parTrans" cxnId="{0223F108-9BC4-4893-BB70-3251CBDB108B}">
      <dgm:prSet/>
      <dgm:spPr/>
      <dgm:t>
        <a:bodyPr/>
        <a:lstStyle/>
        <a:p>
          <a:endParaRPr lang="en-US"/>
        </a:p>
      </dgm:t>
    </dgm:pt>
    <dgm:pt modelId="{143F8C8B-F130-4A6A-BD7D-1EF7D997D0CE}" type="sibTrans" cxnId="{0223F108-9BC4-4893-BB70-3251CBDB108B}">
      <dgm:prSet/>
      <dgm:spPr/>
      <dgm:t>
        <a:bodyPr/>
        <a:lstStyle/>
        <a:p>
          <a:endParaRPr lang="en-US"/>
        </a:p>
      </dgm:t>
    </dgm:pt>
    <dgm:pt modelId="{9AC26E57-FBB1-4890-A3AE-490560114A61}" type="pres">
      <dgm:prSet presAssocID="{945F014A-0342-49F0-A6EE-826A29AF9ED0}" presName="diagram" presStyleCnt="0">
        <dgm:presLayoutVars>
          <dgm:dir/>
          <dgm:resizeHandles val="exact"/>
        </dgm:presLayoutVars>
      </dgm:prSet>
      <dgm:spPr/>
      <dgm:t>
        <a:bodyPr/>
        <a:lstStyle/>
        <a:p>
          <a:endParaRPr lang="en-US"/>
        </a:p>
      </dgm:t>
    </dgm:pt>
    <dgm:pt modelId="{DFAB18C8-E609-429F-A2C5-7CAF3774C01B}" type="pres">
      <dgm:prSet presAssocID="{474E9BBA-5B5D-4C36-9EAA-2A36B1AF74E1}" presName="node" presStyleLbl="node1" presStyleIdx="0" presStyleCnt="4">
        <dgm:presLayoutVars>
          <dgm:bulletEnabled val="1"/>
        </dgm:presLayoutVars>
      </dgm:prSet>
      <dgm:spPr/>
      <dgm:t>
        <a:bodyPr/>
        <a:lstStyle/>
        <a:p>
          <a:endParaRPr lang="en-US"/>
        </a:p>
      </dgm:t>
    </dgm:pt>
    <dgm:pt modelId="{D9213AFC-9F42-4F24-ACD2-90EEBD5E8C9C}" type="pres">
      <dgm:prSet presAssocID="{6E352495-DEF1-4EED-A2FF-FF6E479DA0AB}" presName="sibTrans" presStyleCnt="0"/>
      <dgm:spPr/>
    </dgm:pt>
    <dgm:pt modelId="{E3334E9D-6DEA-4C68-90E5-7253482686C4}" type="pres">
      <dgm:prSet presAssocID="{ACD5775E-5B32-4FE1-BB1C-3068725A1F1A}" presName="node" presStyleLbl="node1" presStyleIdx="1" presStyleCnt="4">
        <dgm:presLayoutVars>
          <dgm:bulletEnabled val="1"/>
        </dgm:presLayoutVars>
      </dgm:prSet>
      <dgm:spPr/>
      <dgm:t>
        <a:bodyPr/>
        <a:lstStyle/>
        <a:p>
          <a:endParaRPr lang="en-US"/>
        </a:p>
      </dgm:t>
    </dgm:pt>
    <dgm:pt modelId="{70B5A01E-3812-492E-823F-A42919CE8BA7}" type="pres">
      <dgm:prSet presAssocID="{810C0DFE-BC50-4853-84D5-FC1EEFFA1250}" presName="sibTrans" presStyleCnt="0"/>
      <dgm:spPr/>
    </dgm:pt>
    <dgm:pt modelId="{8F3F4CCE-9DE3-4C63-902D-6B82CB0A2191}" type="pres">
      <dgm:prSet presAssocID="{3C1F9FF5-64FC-4048-ADBA-A717ECB655E7}" presName="node" presStyleLbl="node1" presStyleIdx="2" presStyleCnt="4">
        <dgm:presLayoutVars>
          <dgm:bulletEnabled val="1"/>
        </dgm:presLayoutVars>
      </dgm:prSet>
      <dgm:spPr/>
      <dgm:t>
        <a:bodyPr/>
        <a:lstStyle/>
        <a:p>
          <a:endParaRPr lang="en-US"/>
        </a:p>
      </dgm:t>
    </dgm:pt>
    <dgm:pt modelId="{E2B6C462-A0F5-44A3-B260-CCF789803B84}" type="pres">
      <dgm:prSet presAssocID="{ED668E45-E816-4894-B5EC-18D6A8462B45}" presName="sibTrans" presStyleCnt="0"/>
      <dgm:spPr/>
    </dgm:pt>
    <dgm:pt modelId="{682A9308-58DC-420F-862B-17440A211732}" type="pres">
      <dgm:prSet presAssocID="{A741524F-B06D-4D54-852A-DED3CE4A29FC}" presName="node" presStyleLbl="node1" presStyleIdx="3" presStyleCnt="4">
        <dgm:presLayoutVars>
          <dgm:bulletEnabled val="1"/>
        </dgm:presLayoutVars>
      </dgm:prSet>
      <dgm:spPr/>
      <dgm:t>
        <a:bodyPr/>
        <a:lstStyle/>
        <a:p>
          <a:endParaRPr lang="en-US"/>
        </a:p>
      </dgm:t>
    </dgm:pt>
  </dgm:ptLst>
  <dgm:cxnLst>
    <dgm:cxn modelId="{8D53A899-C4D8-45C4-B452-2199AF9BDA60}" srcId="{945F014A-0342-49F0-A6EE-826A29AF9ED0}" destId="{ACD5775E-5B32-4FE1-BB1C-3068725A1F1A}" srcOrd="1" destOrd="0" parTransId="{BA1A29B7-5707-48CC-AA84-61BDAF450FC0}" sibTransId="{810C0DFE-BC50-4853-84D5-FC1EEFFA1250}"/>
    <dgm:cxn modelId="{84A8B7E3-75C8-4A19-A73C-7FAE9EE4308E}" type="presOf" srcId="{ACD5775E-5B32-4FE1-BB1C-3068725A1F1A}" destId="{E3334E9D-6DEA-4C68-90E5-7253482686C4}" srcOrd="0" destOrd="0" presId="urn:microsoft.com/office/officeart/2005/8/layout/default#1"/>
    <dgm:cxn modelId="{0223F108-9BC4-4893-BB70-3251CBDB108B}" srcId="{945F014A-0342-49F0-A6EE-826A29AF9ED0}" destId="{A741524F-B06D-4D54-852A-DED3CE4A29FC}" srcOrd="3" destOrd="0" parTransId="{943E3BB2-A19E-4A6B-9B7F-53D0F8FA1CF4}" sibTransId="{143F8C8B-F130-4A6A-BD7D-1EF7D997D0CE}"/>
    <dgm:cxn modelId="{6F43C4FF-C1A3-41EB-93DD-721962D3D943}" srcId="{945F014A-0342-49F0-A6EE-826A29AF9ED0}" destId="{474E9BBA-5B5D-4C36-9EAA-2A36B1AF74E1}" srcOrd="0" destOrd="0" parTransId="{BF0002D7-350F-4ED3-B632-01365C757212}" sibTransId="{6E352495-DEF1-4EED-A2FF-FF6E479DA0AB}"/>
    <dgm:cxn modelId="{84EDA1E5-1E4B-45FA-B68E-BAE4682F2A42}" type="presOf" srcId="{474E9BBA-5B5D-4C36-9EAA-2A36B1AF74E1}" destId="{DFAB18C8-E609-429F-A2C5-7CAF3774C01B}" srcOrd="0" destOrd="0" presId="urn:microsoft.com/office/officeart/2005/8/layout/default#1"/>
    <dgm:cxn modelId="{752A54CE-6CAC-47E7-BB6A-5CB50DD5244F}" type="presOf" srcId="{A741524F-B06D-4D54-852A-DED3CE4A29FC}" destId="{682A9308-58DC-420F-862B-17440A211732}" srcOrd="0" destOrd="0" presId="urn:microsoft.com/office/officeart/2005/8/layout/default#1"/>
    <dgm:cxn modelId="{1B3E48E4-7159-4FA6-A845-693AD08040FC}" type="presOf" srcId="{3C1F9FF5-64FC-4048-ADBA-A717ECB655E7}" destId="{8F3F4CCE-9DE3-4C63-902D-6B82CB0A2191}" srcOrd="0" destOrd="0" presId="urn:microsoft.com/office/officeart/2005/8/layout/default#1"/>
    <dgm:cxn modelId="{C23BCC20-568B-4A92-B0E1-ED74341EB1CE}" type="presOf" srcId="{945F014A-0342-49F0-A6EE-826A29AF9ED0}" destId="{9AC26E57-FBB1-4890-A3AE-490560114A61}" srcOrd="0" destOrd="0" presId="urn:microsoft.com/office/officeart/2005/8/layout/default#1"/>
    <dgm:cxn modelId="{1F7AD0E5-39D0-4D4B-A36F-010B5092D6CF}" srcId="{945F014A-0342-49F0-A6EE-826A29AF9ED0}" destId="{3C1F9FF5-64FC-4048-ADBA-A717ECB655E7}" srcOrd="2" destOrd="0" parTransId="{CA183C42-A1E9-4351-8CA9-AF411F45BA12}" sibTransId="{ED668E45-E816-4894-B5EC-18D6A8462B45}"/>
    <dgm:cxn modelId="{0A0B47EA-45E8-49CA-BDA4-C4E953870E7B}" type="presParOf" srcId="{9AC26E57-FBB1-4890-A3AE-490560114A61}" destId="{DFAB18C8-E609-429F-A2C5-7CAF3774C01B}" srcOrd="0" destOrd="0" presId="urn:microsoft.com/office/officeart/2005/8/layout/default#1"/>
    <dgm:cxn modelId="{E7B8308E-4520-432C-AA68-C4012BBAD6C9}" type="presParOf" srcId="{9AC26E57-FBB1-4890-A3AE-490560114A61}" destId="{D9213AFC-9F42-4F24-ACD2-90EEBD5E8C9C}" srcOrd="1" destOrd="0" presId="urn:microsoft.com/office/officeart/2005/8/layout/default#1"/>
    <dgm:cxn modelId="{D132C19D-B3C9-47B2-A156-AFF4C63C4CEC}" type="presParOf" srcId="{9AC26E57-FBB1-4890-A3AE-490560114A61}" destId="{E3334E9D-6DEA-4C68-90E5-7253482686C4}" srcOrd="2" destOrd="0" presId="urn:microsoft.com/office/officeart/2005/8/layout/default#1"/>
    <dgm:cxn modelId="{EB3D7DD0-AE56-4A9D-A072-8CFC07A20EF4}" type="presParOf" srcId="{9AC26E57-FBB1-4890-A3AE-490560114A61}" destId="{70B5A01E-3812-492E-823F-A42919CE8BA7}" srcOrd="3" destOrd="0" presId="urn:microsoft.com/office/officeart/2005/8/layout/default#1"/>
    <dgm:cxn modelId="{CA217269-1992-41A2-83F0-06A25E1BE790}" type="presParOf" srcId="{9AC26E57-FBB1-4890-A3AE-490560114A61}" destId="{8F3F4CCE-9DE3-4C63-902D-6B82CB0A2191}" srcOrd="4" destOrd="0" presId="urn:microsoft.com/office/officeart/2005/8/layout/default#1"/>
    <dgm:cxn modelId="{EB1E4AFA-05BD-4748-A70A-1B4DC96B131B}" type="presParOf" srcId="{9AC26E57-FBB1-4890-A3AE-490560114A61}" destId="{E2B6C462-A0F5-44A3-B260-CCF789803B84}" srcOrd="5" destOrd="0" presId="urn:microsoft.com/office/officeart/2005/8/layout/default#1"/>
    <dgm:cxn modelId="{0D03E25A-9CFA-4A66-80EF-DB43C8C96758}" type="presParOf" srcId="{9AC26E57-FBB1-4890-A3AE-490560114A61}" destId="{682A9308-58DC-420F-862B-17440A211732}"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1ADE4-9538-4384-994A-E3D6ADCB9607}" type="doc">
      <dgm:prSet loTypeId="urn:microsoft.com/office/officeart/2005/8/layout/arrow2" loCatId="process" qsTypeId="urn:microsoft.com/office/officeart/2005/8/quickstyle/simple1#2" qsCatId="simple" csTypeId="urn:microsoft.com/office/officeart/2005/8/colors/accent1_2#3" csCatId="accent1" phldr="1"/>
      <dgm:spPr/>
      <dgm:t>
        <a:bodyPr/>
        <a:lstStyle/>
        <a:p>
          <a:endParaRPr lang="en-US"/>
        </a:p>
      </dgm:t>
    </dgm:pt>
    <dgm:pt modelId="{00E44869-CBC0-4D8E-863C-8F496073A469}">
      <dgm:prSet/>
      <dgm:spPr/>
      <dgm:t>
        <a:bodyPr/>
        <a:lstStyle/>
        <a:p>
          <a:pPr rtl="0"/>
          <a:r>
            <a:rPr lang="en-US" dirty="0" smtClean="0"/>
            <a:t>A client wants to store a simple telephone directory in her computer that she can use for storage and retrieval of names and numbers. She has a data file that contains the names and numbers of her friends. She wants to insert new names and numbers, change the number for an entry, and retrieve selected telephone numbers. She also wants to save any changes in her data file.</a:t>
          </a:r>
          <a:endParaRPr lang="en-US" dirty="0"/>
        </a:p>
      </dgm:t>
    </dgm:pt>
    <dgm:pt modelId="{AE4845DC-2B46-452A-887B-A8B59703F9AB}" type="parTrans" cxnId="{51748129-F624-4D9A-917C-59748EED3A13}">
      <dgm:prSet/>
      <dgm:spPr/>
      <dgm:t>
        <a:bodyPr/>
        <a:lstStyle/>
        <a:p>
          <a:endParaRPr lang="en-US"/>
        </a:p>
      </dgm:t>
    </dgm:pt>
    <dgm:pt modelId="{6C7D5221-AA49-4846-9AA9-9F655EFB9E02}" type="sibTrans" cxnId="{51748129-F624-4D9A-917C-59748EED3A13}">
      <dgm:prSet/>
      <dgm:spPr/>
      <dgm:t>
        <a:bodyPr/>
        <a:lstStyle/>
        <a:p>
          <a:endParaRPr lang="en-US"/>
        </a:p>
      </dgm:t>
    </dgm:pt>
    <dgm:pt modelId="{614E86F3-1D7C-4A9B-B5A1-BF1BD4C71CBD}">
      <dgm:prSet/>
      <dgm:spPr/>
      <dgm:t>
        <a:bodyPr/>
        <a:lstStyle/>
        <a:p>
          <a:pPr rtl="0"/>
          <a:r>
            <a:rPr lang="en-US" dirty="0" smtClean="0"/>
            <a:t>Problem</a:t>
          </a:r>
          <a:endParaRPr lang="en-US" dirty="0"/>
        </a:p>
      </dgm:t>
    </dgm:pt>
    <dgm:pt modelId="{FB00EB22-2557-45A0-9DF7-7FD75D795597}" type="parTrans" cxnId="{FD44773B-88F5-45F5-A3EC-65599E179DFE}">
      <dgm:prSet/>
      <dgm:spPr/>
      <dgm:t>
        <a:bodyPr/>
        <a:lstStyle/>
        <a:p>
          <a:endParaRPr lang="en-US"/>
        </a:p>
      </dgm:t>
    </dgm:pt>
    <dgm:pt modelId="{ACED877E-A507-4A7D-A2C0-D6FCAA7C7809}" type="sibTrans" cxnId="{FD44773B-88F5-45F5-A3EC-65599E179DFE}">
      <dgm:prSet/>
      <dgm:spPr/>
      <dgm:t>
        <a:bodyPr/>
        <a:lstStyle/>
        <a:p>
          <a:endParaRPr lang="en-US"/>
        </a:p>
      </dgm:t>
    </dgm:pt>
    <dgm:pt modelId="{C0C7BB9B-E710-47FD-9C40-4A26A47BA632}" type="pres">
      <dgm:prSet presAssocID="{B0B1ADE4-9538-4384-994A-E3D6ADCB9607}" presName="arrowDiagram" presStyleCnt="0">
        <dgm:presLayoutVars>
          <dgm:chMax val="5"/>
          <dgm:dir/>
          <dgm:resizeHandles val="exact"/>
        </dgm:presLayoutVars>
      </dgm:prSet>
      <dgm:spPr/>
      <dgm:t>
        <a:bodyPr/>
        <a:lstStyle/>
        <a:p>
          <a:endParaRPr lang="en-US"/>
        </a:p>
      </dgm:t>
    </dgm:pt>
    <dgm:pt modelId="{EF94D7DF-1BB3-4AEC-B916-0E896B3FAB04}" type="pres">
      <dgm:prSet presAssocID="{B0B1ADE4-9538-4384-994A-E3D6ADCB9607}" presName="arrow" presStyleLbl="bgShp" presStyleIdx="0" presStyleCnt="1"/>
      <dgm:spPr/>
    </dgm:pt>
    <dgm:pt modelId="{8B447C68-AEA8-40A8-AB77-5E50C45FD465}" type="pres">
      <dgm:prSet presAssocID="{B0B1ADE4-9538-4384-994A-E3D6ADCB9607}" presName="arrowDiagram2" presStyleCnt="0"/>
      <dgm:spPr/>
    </dgm:pt>
    <dgm:pt modelId="{0AE4DF42-A701-4A45-B758-63653FDFF01B}" type="pres">
      <dgm:prSet presAssocID="{614E86F3-1D7C-4A9B-B5A1-BF1BD4C71CBD}" presName="bullet2a" presStyleLbl="node1" presStyleIdx="0" presStyleCnt="2"/>
      <dgm:spPr/>
    </dgm:pt>
    <dgm:pt modelId="{93BF0D05-E122-4895-B4AD-973147B887D7}" type="pres">
      <dgm:prSet presAssocID="{614E86F3-1D7C-4A9B-B5A1-BF1BD4C71CBD}" presName="textBox2a" presStyleLbl="revTx" presStyleIdx="0" presStyleCnt="2">
        <dgm:presLayoutVars>
          <dgm:bulletEnabled val="1"/>
        </dgm:presLayoutVars>
      </dgm:prSet>
      <dgm:spPr/>
      <dgm:t>
        <a:bodyPr/>
        <a:lstStyle/>
        <a:p>
          <a:endParaRPr lang="en-US"/>
        </a:p>
      </dgm:t>
    </dgm:pt>
    <dgm:pt modelId="{F5ECC9A5-2C67-4B07-9520-2F753A34E5FD}" type="pres">
      <dgm:prSet presAssocID="{00E44869-CBC0-4D8E-863C-8F496073A469}" presName="bullet2b" presStyleLbl="node1" presStyleIdx="1" presStyleCnt="2" custLinFactX="-68231" custLinFactNeighborX="-100000" custLinFactNeighborY="49520"/>
      <dgm:spPr/>
    </dgm:pt>
    <dgm:pt modelId="{2696A77A-A036-4B43-89F3-925B8894993A}" type="pres">
      <dgm:prSet presAssocID="{00E44869-CBC0-4D8E-863C-8F496073A469}" presName="textBox2b" presStyleLbl="revTx" presStyleIdx="1" presStyleCnt="2" custScaleX="180181" custScaleY="134449" custLinFactNeighborX="42851" custLinFactNeighborY="-2929">
        <dgm:presLayoutVars>
          <dgm:bulletEnabled val="1"/>
        </dgm:presLayoutVars>
      </dgm:prSet>
      <dgm:spPr/>
      <dgm:t>
        <a:bodyPr/>
        <a:lstStyle/>
        <a:p>
          <a:endParaRPr lang="en-US"/>
        </a:p>
      </dgm:t>
    </dgm:pt>
  </dgm:ptLst>
  <dgm:cxnLst>
    <dgm:cxn modelId="{FD44773B-88F5-45F5-A3EC-65599E179DFE}" srcId="{B0B1ADE4-9538-4384-994A-E3D6ADCB9607}" destId="{614E86F3-1D7C-4A9B-B5A1-BF1BD4C71CBD}" srcOrd="0" destOrd="0" parTransId="{FB00EB22-2557-45A0-9DF7-7FD75D795597}" sibTransId="{ACED877E-A507-4A7D-A2C0-D6FCAA7C7809}"/>
    <dgm:cxn modelId="{51748129-F624-4D9A-917C-59748EED3A13}" srcId="{B0B1ADE4-9538-4384-994A-E3D6ADCB9607}" destId="{00E44869-CBC0-4D8E-863C-8F496073A469}" srcOrd="1" destOrd="0" parTransId="{AE4845DC-2B46-452A-887B-A8B59703F9AB}" sibTransId="{6C7D5221-AA49-4846-9AA9-9F655EFB9E02}"/>
    <dgm:cxn modelId="{8CFADA2D-9BCA-4ED1-B3EF-26E7DEDE32F0}" type="presOf" srcId="{00E44869-CBC0-4D8E-863C-8F496073A469}" destId="{2696A77A-A036-4B43-89F3-925B8894993A}" srcOrd="0" destOrd="0" presId="urn:microsoft.com/office/officeart/2005/8/layout/arrow2"/>
    <dgm:cxn modelId="{08114953-8EAA-42DC-9AA5-09B38BD9B765}" type="presOf" srcId="{614E86F3-1D7C-4A9B-B5A1-BF1BD4C71CBD}" destId="{93BF0D05-E122-4895-B4AD-973147B887D7}" srcOrd="0" destOrd="0" presId="urn:microsoft.com/office/officeart/2005/8/layout/arrow2"/>
    <dgm:cxn modelId="{DF37A45F-C11E-451B-AB15-B29E447FE08B}" type="presOf" srcId="{B0B1ADE4-9538-4384-994A-E3D6ADCB9607}" destId="{C0C7BB9B-E710-47FD-9C40-4A26A47BA632}" srcOrd="0" destOrd="0" presId="urn:microsoft.com/office/officeart/2005/8/layout/arrow2"/>
    <dgm:cxn modelId="{8AB23BB7-9CD2-4CEA-855C-06E2A751F7B1}" type="presParOf" srcId="{C0C7BB9B-E710-47FD-9C40-4A26A47BA632}" destId="{EF94D7DF-1BB3-4AEC-B916-0E896B3FAB04}" srcOrd="0" destOrd="0" presId="urn:microsoft.com/office/officeart/2005/8/layout/arrow2"/>
    <dgm:cxn modelId="{18937194-F023-4F1C-864E-474033777407}" type="presParOf" srcId="{C0C7BB9B-E710-47FD-9C40-4A26A47BA632}" destId="{8B447C68-AEA8-40A8-AB77-5E50C45FD465}" srcOrd="1" destOrd="0" presId="urn:microsoft.com/office/officeart/2005/8/layout/arrow2"/>
    <dgm:cxn modelId="{8465B9B4-34DE-45BB-81DD-F1980DA37C28}" type="presParOf" srcId="{8B447C68-AEA8-40A8-AB77-5E50C45FD465}" destId="{0AE4DF42-A701-4A45-B758-63653FDFF01B}" srcOrd="0" destOrd="0" presId="urn:microsoft.com/office/officeart/2005/8/layout/arrow2"/>
    <dgm:cxn modelId="{B590D901-D1B5-4386-BDF9-C6DE453D5824}" type="presParOf" srcId="{8B447C68-AEA8-40A8-AB77-5E50C45FD465}" destId="{93BF0D05-E122-4895-B4AD-973147B887D7}" srcOrd="1" destOrd="0" presId="urn:microsoft.com/office/officeart/2005/8/layout/arrow2"/>
    <dgm:cxn modelId="{85D1D81E-7567-4541-8359-1F83BAFBEF95}" type="presParOf" srcId="{8B447C68-AEA8-40A8-AB77-5E50C45FD465}" destId="{F5ECC9A5-2C67-4B07-9520-2F753A34E5FD}" srcOrd="2" destOrd="0" presId="urn:microsoft.com/office/officeart/2005/8/layout/arrow2"/>
    <dgm:cxn modelId="{E449A7FF-67C3-4645-A53B-7B17F87A3B4F}" type="presParOf" srcId="{8B447C68-AEA8-40A8-AB77-5E50C45FD465}" destId="{2696A77A-A036-4B43-89F3-925B8894993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1ADE4-9538-4384-994A-E3D6ADCB9607}" type="doc">
      <dgm:prSet loTypeId="urn:microsoft.com/office/officeart/2008/layout/LinedList" loCatId="hierarchy" qsTypeId="urn:microsoft.com/office/officeart/2005/8/quickstyle/simple1#3" qsCatId="simple" csTypeId="urn:microsoft.com/office/officeart/2005/8/colors/accent1_2#4" csCatId="accent1" phldr="1"/>
      <dgm:spPr/>
      <dgm:t>
        <a:bodyPr/>
        <a:lstStyle/>
        <a:p>
          <a:endParaRPr lang="en-US"/>
        </a:p>
      </dgm:t>
    </dgm:pt>
    <dgm:pt modelId="{00E44869-CBC0-4D8E-863C-8F496073A469}">
      <dgm:prSet/>
      <dgm:spPr/>
      <dgm:t>
        <a:bodyPr/>
        <a:lstStyle/>
        <a:p>
          <a:pPr rtl="0"/>
          <a:r>
            <a:rPr lang="en-US" dirty="0" smtClean="0"/>
            <a:t>INPUTS</a:t>
          </a:r>
          <a:endParaRPr lang="en-US" dirty="0"/>
        </a:p>
      </dgm:t>
    </dgm:pt>
    <dgm:pt modelId="{AE4845DC-2B46-452A-887B-A8B59703F9AB}" type="parTrans" cxnId="{51748129-F624-4D9A-917C-59748EED3A13}">
      <dgm:prSet/>
      <dgm:spPr/>
      <dgm:t>
        <a:bodyPr/>
        <a:lstStyle/>
        <a:p>
          <a:endParaRPr lang="en-US"/>
        </a:p>
      </dgm:t>
    </dgm:pt>
    <dgm:pt modelId="{6C7D5221-AA49-4846-9AA9-9F655EFB9E02}" type="sibTrans" cxnId="{51748129-F624-4D9A-917C-59748EED3A13}">
      <dgm:prSet/>
      <dgm:spPr/>
      <dgm:t>
        <a:bodyPr/>
        <a:lstStyle/>
        <a:p>
          <a:endParaRPr lang="en-US"/>
        </a:p>
      </dgm:t>
    </dgm:pt>
    <dgm:pt modelId="{FB57B6C4-FD55-4857-9531-9AD886EB1584}">
      <dgm:prSet/>
      <dgm:spPr/>
      <dgm:t>
        <a:bodyPr/>
        <a:lstStyle/>
        <a:p>
          <a:pPr rtl="0"/>
          <a:r>
            <a:rPr lang="en-US" dirty="0" smtClean="0"/>
            <a:t>Initial phone directory</a:t>
          </a:r>
          <a:endParaRPr lang="en-US" dirty="0"/>
        </a:p>
      </dgm:t>
    </dgm:pt>
    <dgm:pt modelId="{0AA87B76-A565-44C8-BB3D-2AFD32E7A502}" type="parTrans" cxnId="{8B2669B4-27AC-4B8C-95D4-F6939AA96B46}">
      <dgm:prSet/>
      <dgm:spPr/>
      <dgm:t>
        <a:bodyPr/>
        <a:lstStyle/>
        <a:p>
          <a:endParaRPr lang="en-US"/>
        </a:p>
      </dgm:t>
    </dgm:pt>
    <dgm:pt modelId="{7070B8CF-3CE3-491E-95D2-F53258523548}" type="sibTrans" cxnId="{8B2669B4-27AC-4B8C-95D4-F6939AA96B46}">
      <dgm:prSet/>
      <dgm:spPr/>
      <dgm:t>
        <a:bodyPr/>
        <a:lstStyle/>
        <a:p>
          <a:endParaRPr lang="en-US"/>
        </a:p>
      </dgm:t>
    </dgm:pt>
    <dgm:pt modelId="{5B34B755-8EC6-4E35-8C8A-563F057C086D}">
      <dgm:prSet/>
      <dgm:spPr/>
      <dgm:t>
        <a:bodyPr/>
        <a:lstStyle/>
        <a:p>
          <a:pPr rtl="0"/>
          <a:r>
            <a:rPr lang="en-US" dirty="0" smtClean="0"/>
            <a:t>Each name and number will be read from separate lines of a text file. The entries will be read in sequence until all entries are read</a:t>
          </a:r>
          <a:endParaRPr lang="en-US" dirty="0"/>
        </a:p>
      </dgm:t>
    </dgm:pt>
    <dgm:pt modelId="{F3217AF4-4173-4710-BAFF-085E617CD834}" type="parTrans" cxnId="{97FB9402-F5EF-42FE-8336-305DF108FBBF}">
      <dgm:prSet/>
      <dgm:spPr/>
      <dgm:t>
        <a:bodyPr/>
        <a:lstStyle/>
        <a:p>
          <a:endParaRPr lang="en-US"/>
        </a:p>
      </dgm:t>
    </dgm:pt>
    <dgm:pt modelId="{E907A382-DAF4-46BE-92F0-066B5C2B968E}" type="sibTrans" cxnId="{97FB9402-F5EF-42FE-8336-305DF108FBBF}">
      <dgm:prSet/>
      <dgm:spPr/>
      <dgm:t>
        <a:bodyPr/>
        <a:lstStyle/>
        <a:p>
          <a:endParaRPr lang="en-US"/>
        </a:p>
      </dgm:t>
    </dgm:pt>
    <dgm:pt modelId="{58EF0CD9-5B3C-499D-B461-4B06B1DC881C}">
      <dgm:prSet/>
      <dgm:spPr/>
      <dgm:t>
        <a:bodyPr/>
        <a:lstStyle/>
        <a:p>
          <a:pPr rtl="0"/>
          <a:r>
            <a:rPr lang="en-US" dirty="0" smtClean="0"/>
            <a:t>OUTPUTS</a:t>
          </a:r>
          <a:endParaRPr lang="en-US" dirty="0"/>
        </a:p>
      </dgm:t>
    </dgm:pt>
    <dgm:pt modelId="{CF2B6594-41E4-4BAF-B4EB-6E485ABC033B}" type="parTrans" cxnId="{9A750B14-EB9D-4870-8358-01F93550BFB5}">
      <dgm:prSet/>
      <dgm:spPr/>
      <dgm:t>
        <a:bodyPr/>
        <a:lstStyle/>
        <a:p>
          <a:endParaRPr lang="en-US"/>
        </a:p>
      </dgm:t>
    </dgm:pt>
    <dgm:pt modelId="{78123979-7ACE-4415-BBFC-9186F6F58A19}" type="sibTrans" cxnId="{9A750B14-EB9D-4870-8358-01F93550BFB5}">
      <dgm:prSet/>
      <dgm:spPr/>
      <dgm:t>
        <a:bodyPr/>
        <a:lstStyle/>
        <a:p>
          <a:endParaRPr lang="en-US"/>
        </a:p>
      </dgm:t>
    </dgm:pt>
    <dgm:pt modelId="{50B87BE7-0B86-43B9-9344-FFA9530DD3DB}">
      <dgm:prSet/>
      <dgm:spPr/>
      <dgm:t>
        <a:bodyPr/>
        <a:lstStyle/>
        <a:p>
          <a:pPr rtl="0"/>
          <a:r>
            <a:rPr lang="en-US" dirty="0" smtClean="0"/>
            <a:t>Additional entries</a:t>
          </a:r>
          <a:endParaRPr lang="en-US" dirty="0"/>
        </a:p>
      </dgm:t>
    </dgm:pt>
    <dgm:pt modelId="{3C782BF9-F626-4531-A17F-FA974C35B914}" type="parTrans" cxnId="{E1EDD53C-B0DF-4072-83F1-E7C3C6BDE540}">
      <dgm:prSet/>
      <dgm:spPr/>
      <dgm:t>
        <a:bodyPr/>
        <a:lstStyle/>
        <a:p>
          <a:endParaRPr lang="en-US"/>
        </a:p>
      </dgm:t>
    </dgm:pt>
    <dgm:pt modelId="{7226F2C2-6D85-4F0C-BC22-5925661D8F64}" type="sibTrans" cxnId="{E1EDD53C-B0DF-4072-83F1-E7C3C6BDE540}">
      <dgm:prSet/>
      <dgm:spPr/>
      <dgm:t>
        <a:bodyPr/>
        <a:lstStyle/>
        <a:p>
          <a:endParaRPr lang="en-US"/>
        </a:p>
      </dgm:t>
    </dgm:pt>
    <dgm:pt modelId="{8FD29BB4-0F0F-419A-809A-BE73EF157E8E}">
      <dgm:prSet/>
      <dgm:spPr/>
      <dgm:t>
        <a:bodyPr/>
        <a:lstStyle/>
        <a:p>
          <a:pPr rtl="0"/>
          <a:r>
            <a:rPr lang="en-US" dirty="0" smtClean="0"/>
            <a:t>Each entry is typed by the user at the keyboard when requested</a:t>
          </a:r>
          <a:endParaRPr lang="en-US" dirty="0"/>
        </a:p>
      </dgm:t>
    </dgm:pt>
    <dgm:pt modelId="{4D8885C1-62AC-454A-AEEA-68C0ACBB17E5}" type="parTrans" cxnId="{7B6EB628-B696-4B3B-9D1D-436AE3603985}">
      <dgm:prSet/>
      <dgm:spPr/>
      <dgm:t>
        <a:bodyPr/>
        <a:lstStyle/>
        <a:p>
          <a:endParaRPr lang="en-US"/>
        </a:p>
      </dgm:t>
    </dgm:pt>
    <dgm:pt modelId="{440CCF72-0344-4495-97BF-A8DB559546B2}" type="sibTrans" cxnId="{7B6EB628-B696-4B3B-9D1D-436AE3603985}">
      <dgm:prSet/>
      <dgm:spPr/>
      <dgm:t>
        <a:bodyPr/>
        <a:lstStyle/>
        <a:p>
          <a:endParaRPr lang="en-US"/>
        </a:p>
      </dgm:t>
    </dgm:pt>
    <dgm:pt modelId="{6ABBFBA1-FBCA-4654-A07A-DEE64576250F}">
      <dgm:prSet/>
      <dgm:spPr/>
      <dgm:t>
        <a:bodyPr/>
        <a:lstStyle/>
        <a:p>
          <a:pPr rtl="0"/>
          <a:r>
            <a:rPr lang="en-US" dirty="0" smtClean="0"/>
            <a:t>Names and phone numbers</a:t>
          </a:r>
          <a:endParaRPr lang="en-US" dirty="0"/>
        </a:p>
      </dgm:t>
    </dgm:pt>
    <dgm:pt modelId="{6EA73F88-49BF-4C95-AB3A-49AA6C99CE76}" type="parTrans" cxnId="{31B1EC52-ED91-4AA8-A781-0E3514470618}">
      <dgm:prSet/>
      <dgm:spPr/>
      <dgm:t>
        <a:bodyPr/>
        <a:lstStyle/>
        <a:p>
          <a:endParaRPr lang="en-US"/>
        </a:p>
      </dgm:t>
    </dgm:pt>
    <dgm:pt modelId="{96D65B2F-3D79-4503-9EE1-7F2B9421133D}" type="sibTrans" cxnId="{31B1EC52-ED91-4AA8-A781-0E3514470618}">
      <dgm:prSet/>
      <dgm:spPr/>
      <dgm:t>
        <a:bodyPr/>
        <a:lstStyle/>
        <a:p>
          <a:endParaRPr lang="en-US"/>
        </a:p>
      </dgm:t>
    </dgm:pt>
    <dgm:pt modelId="{CF922150-46FB-4E1F-ACBE-9739D5AA1319}">
      <dgm:prSet/>
      <dgm:spPr/>
      <dgm:t>
        <a:bodyPr/>
        <a:lstStyle/>
        <a:p>
          <a:pPr rtl="0"/>
          <a:r>
            <a:rPr lang="en-US" dirty="0" smtClean="0"/>
            <a:t>The name and number of each person selected by the program user are displayed on separate output lines</a:t>
          </a:r>
          <a:endParaRPr lang="en-US" dirty="0"/>
        </a:p>
      </dgm:t>
    </dgm:pt>
    <dgm:pt modelId="{8BBB7E4A-84EF-4E9B-A400-5A9FB9696509}" type="parTrans" cxnId="{4B81973A-B7FF-4848-AC74-E879B723CDD6}">
      <dgm:prSet/>
      <dgm:spPr/>
      <dgm:t>
        <a:bodyPr/>
        <a:lstStyle/>
        <a:p>
          <a:endParaRPr lang="en-US"/>
        </a:p>
      </dgm:t>
    </dgm:pt>
    <dgm:pt modelId="{021F14DF-B004-4361-997C-ABF1A6475AA4}" type="sibTrans" cxnId="{4B81973A-B7FF-4848-AC74-E879B723CDD6}">
      <dgm:prSet/>
      <dgm:spPr/>
      <dgm:t>
        <a:bodyPr/>
        <a:lstStyle/>
        <a:p>
          <a:endParaRPr lang="en-US"/>
        </a:p>
      </dgm:t>
    </dgm:pt>
    <dgm:pt modelId="{731726B9-B295-4359-AC5B-9A54B770B496}">
      <dgm:prSet/>
      <dgm:spPr/>
      <dgm:t>
        <a:bodyPr/>
        <a:lstStyle/>
        <a:p>
          <a:pPr rtl="0"/>
          <a:r>
            <a:rPr lang="en-US" dirty="0" smtClean="0"/>
            <a:t>Updated phone directory</a:t>
          </a:r>
          <a:endParaRPr lang="en-US" dirty="0"/>
        </a:p>
      </dgm:t>
    </dgm:pt>
    <dgm:pt modelId="{5AB70E6F-1E26-4547-AA21-43A2B280BF6C}" type="parTrans" cxnId="{67612371-F990-45B8-8585-FADA68F2E617}">
      <dgm:prSet/>
      <dgm:spPr/>
      <dgm:t>
        <a:bodyPr/>
        <a:lstStyle/>
        <a:p>
          <a:endParaRPr lang="en-US"/>
        </a:p>
      </dgm:t>
    </dgm:pt>
    <dgm:pt modelId="{78AD699B-BD56-4C76-8C31-BC56EF140BD6}" type="sibTrans" cxnId="{67612371-F990-45B8-8585-FADA68F2E617}">
      <dgm:prSet/>
      <dgm:spPr/>
      <dgm:t>
        <a:bodyPr/>
        <a:lstStyle/>
        <a:p>
          <a:endParaRPr lang="en-US"/>
        </a:p>
      </dgm:t>
    </dgm:pt>
    <dgm:pt modelId="{63BCFB04-BB25-4C66-BF7F-5A7C37963DD1}">
      <dgm:prSet/>
      <dgm:spPr/>
      <dgm:t>
        <a:bodyPr/>
        <a:lstStyle/>
        <a:p>
          <a:pPr rtl="0"/>
          <a:r>
            <a:rPr lang="en-US" dirty="0" smtClean="0"/>
            <a:t>Each name and number will be written to separate lines of a text file. The entries will be written in sequence until all entries are written</a:t>
          </a:r>
          <a:endParaRPr lang="en-US" dirty="0"/>
        </a:p>
      </dgm:t>
    </dgm:pt>
    <dgm:pt modelId="{BD20D543-1F10-4FBF-ADDD-85343ED83A97}" type="parTrans" cxnId="{9EF59188-5DC5-433E-9078-38766ABF795C}">
      <dgm:prSet/>
      <dgm:spPr/>
      <dgm:t>
        <a:bodyPr/>
        <a:lstStyle/>
        <a:p>
          <a:endParaRPr lang="en-US"/>
        </a:p>
      </dgm:t>
    </dgm:pt>
    <dgm:pt modelId="{5E364A31-86D2-44C6-9848-C07F5CAF7542}" type="sibTrans" cxnId="{9EF59188-5DC5-433E-9078-38766ABF795C}">
      <dgm:prSet/>
      <dgm:spPr/>
      <dgm:t>
        <a:bodyPr/>
        <a:lstStyle/>
        <a:p>
          <a:endParaRPr lang="en-US"/>
        </a:p>
      </dgm:t>
    </dgm:pt>
    <dgm:pt modelId="{44B3512D-AA90-4AF6-A333-6F1DC7149A74}" type="pres">
      <dgm:prSet presAssocID="{B0B1ADE4-9538-4384-994A-E3D6ADCB9607}" presName="vert0" presStyleCnt="0">
        <dgm:presLayoutVars>
          <dgm:dir/>
          <dgm:animOne val="branch"/>
          <dgm:animLvl val="lvl"/>
        </dgm:presLayoutVars>
      </dgm:prSet>
      <dgm:spPr/>
      <dgm:t>
        <a:bodyPr/>
        <a:lstStyle/>
        <a:p>
          <a:endParaRPr lang="en-US"/>
        </a:p>
      </dgm:t>
    </dgm:pt>
    <dgm:pt modelId="{3E7E34C8-E4E7-433D-9479-97D34D2C294A}" type="pres">
      <dgm:prSet presAssocID="{00E44869-CBC0-4D8E-863C-8F496073A469}" presName="thickLine" presStyleLbl="alignNode1" presStyleIdx="0" presStyleCnt="2"/>
      <dgm:spPr/>
    </dgm:pt>
    <dgm:pt modelId="{C118B919-3C1B-4712-894A-54D3824B7522}" type="pres">
      <dgm:prSet presAssocID="{00E44869-CBC0-4D8E-863C-8F496073A469}" presName="horz1" presStyleCnt="0"/>
      <dgm:spPr/>
    </dgm:pt>
    <dgm:pt modelId="{A14257B2-58EA-4D05-ACBA-E96CDD53D018}" type="pres">
      <dgm:prSet presAssocID="{00E44869-CBC0-4D8E-863C-8F496073A469}" presName="tx1" presStyleLbl="revTx" presStyleIdx="0" presStyleCnt="10"/>
      <dgm:spPr/>
      <dgm:t>
        <a:bodyPr/>
        <a:lstStyle/>
        <a:p>
          <a:endParaRPr lang="en-US"/>
        </a:p>
      </dgm:t>
    </dgm:pt>
    <dgm:pt modelId="{A4B4C29A-724D-496E-B142-F1B903D560A4}" type="pres">
      <dgm:prSet presAssocID="{00E44869-CBC0-4D8E-863C-8F496073A469}" presName="vert1" presStyleCnt="0"/>
      <dgm:spPr/>
    </dgm:pt>
    <dgm:pt modelId="{134A6C4B-7CE3-4133-86F9-FD8F23ACCB73}" type="pres">
      <dgm:prSet presAssocID="{FB57B6C4-FD55-4857-9531-9AD886EB1584}" presName="vertSpace2a" presStyleCnt="0"/>
      <dgm:spPr/>
    </dgm:pt>
    <dgm:pt modelId="{725B16D4-2C02-4A15-BED8-57EB0D5B30C1}" type="pres">
      <dgm:prSet presAssocID="{FB57B6C4-FD55-4857-9531-9AD886EB1584}" presName="horz2" presStyleCnt="0"/>
      <dgm:spPr/>
    </dgm:pt>
    <dgm:pt modelId="{776F6086-F368-45E0-8A42-D6C74AAB7450}" type="pres">
      <dgm:prSet presAssocID="{FB57B6C4-FD55-4857-9531-9AD886EB1584}" presName="horzSpace2" presStyleCnt="0"/>
      <dgm:spPr/>
    </dgm:pt>
    <dgm:pt modelId="{3128DF8B-AECA-43FD-8AE6-05854CAAE4E0}" type="pres">
      <dgm:prSet presAssocID="{FB57B6C4-FD55-4857-9531-9AD886EB1584}" presName="tx2" presStyleLbl="revTx" presStyleIdx="1" presStyleCnt="10"/>
      <dgm:spPr/>
      <dgm:t>
        <a:bodyPr/>
        <a:lstStyle/>
        <a:p>
          <a:endParaRPr lang="en-US"/>
        </a:p>
      </dgm:t>
    </dgm:pt>
    <dgm:pt modelId="{7E8A104A-B254-4943-9FED-82F2F1B561FD}" type="pres">
      <dgm:prSet presAssocID="{FB57B6C4-FD55-4857-9531-9AD886EB1584}" presName="vert2" presStyleCnt="0"/>
      <dgm:spPr/>
    </dgm:pt>
    <dgm:pt modelId="{9060EAF3-74F8-4757-ACA3-72137BE450DF}" type="pres">
      <dgm:prSet presAssocID="{5B34B755-8EC6-4E35-8C8A-563F057C086D}" presName="horz3" presStyleCnt="0"/>
      <dgm:spPr/>
    </dgm:pt>
    <dgm:pt modelId="{79CA5691-FE7A-48BB-B325-BBA07399BFD9}" type="pres">
      <dgm:prSet presAssocID="{5B34B755-8EC6-4E35-8C8A-563F057C086D}" presName="horzSpace3" presStyleCnt="0"/>
      <dgm:spPr/>
    </dgm:pt>
    <dgm:pt modelId="{15CD7399-1C9D-4D8C-A920-188F80C582FB}" type="pres">
      <dgm:prSet presAssocID="{5B34B755-8EC6-4E35-8C8A-563F057C086D}" presName="tx3" presStyleLbl="revTx" presStyleIdx="2" presStyleCnt="10"/>
      <dgm:spPr/>
      <dgm:t>
        <a:bodyPr/>
        <a:lstStyle/>
        <a:p>
          <a:endParaRPr lang="en-US"/>
        </a:p>
      </dgm:t>
    </dgm:pt>
    <dgm:pt modelId="{364745D0-B5BA-43E8-AEA4-8180D21C5A8F}" type="pres">
      <dgm:prSet presAssocID="{5B34B755-8EC6-4E35-8C8A-563F057C086D}" presName="vert3" presStyleCnt="0"/>
      <dgm:spPr/>
    </dgm:pt>
    <dgm:pt modelId="{03910344-90A9-4939-ABF2-469A51CBB50C}" type="pres">
      <dgm:prSet presAssocID="{FB57B6C4-FD55-4857-9531-9AD886EB1584}" presName="thinLine2b" presStyleLbl="callout" presStyleIdx="0" presStyleCnt="4"/>
      <dgm:spPr/>
    </dgm:pt>
    <dgm:pt modelId="{C3D2C5FE-8EED-4D61-9C2B-5FA3594580F1}" type="pres">
      <dgm:prSet presAssocID="{FB57B6C4-FD55-4857-9531-9AD886EB1584}" presName="vertSpace2b" presStyleCnt="0"/>
      <dgm:spPr/>
    </dgm:pt>
    <dgm:pt modelId="{FA39597C-6AB8-46BC-83F9-B54D94FA5E0A}" type="pres">
      <dgm:prSet presAssocID="{50B87BE7-0B86-43B9-9344-FFA9530DD3DB}" presName="horz2" presStyleCnt="0"/>
      <dgm:spPr/>
    </dgm:pt>
    <dgm:pt modelId="{B340AF32-7223-4A2A-8CA2-3746C0FDE33C}" type="pres">
      <dgm:prSet presAssocID="{50B87BE7-0B86-43B9-9344-FFA9530DD3DB}" presName="horzSpace2" presStyleCnt="0"/>
      <dgm:spPr/>
    </dgm:pt>
    <dgm:pt modelId="{8C38EB53-71FA-4E83-BA09-436F4A1891B8}" type="pres">
      <dgm:prSet presAssocID="{50B87BE7-0B86-43B9-9344-FFA9530DD3DB}" presName="tx2" presStyleLbl="revTx" presStyleIdx="3" presStyleCnt="10"/>
      <dgm:spPr/>
      <dgm:t>
        <a:bodyPr/>
        <a:lstStyle/>
        <a:p>
          <a:endParaRPr lang="en-US"/>
        </a:p>
      </dgm:t>
    </dgm:pt>
    <dgm:pt modelId="{8C38E8B0-53DA-4276-8D4A-A4CC051D08A0}" type="pres">
      <dgm:prSet presAssocID="{50B87BE7-0B86-43B9-9344-FFA9530DD3DB}" presName="vert2" presStyleCnt="0"/>
      <dgm:spPr/>
    </dgm:pt>
    <dgm:pt modelId="{193E678E-3F07-40DE-B364-CDF7051CE9D6}" type="pres">
      <dgm:prSet presAssocID="{8FD29BB4-0F0F-419A-809A-BE73EF157E8E}" presName="horz3" presStyleCnt="0"/>
      <dgm:spPr/>
    </dgm:pt>
    <dgm:pt modelId="{A9643E74-9CD4-4EE7-BC67-B058E08736BD}" type="pres">
      <dgm:prSet presAssocID="{8FD29BB4-0F0F-419A-809A-BE73EF157E8E}" presName="horzSpace3" presStyleCnt="0"/>
      <dgm:spPr/>
    </dgm:pt>
    <dgm:pt modelId="{8502800E-DEBB-4AE5-BAAA-AFD995F07F61}" type="pres">
      <dgm:prSet presAssocID="{8FD29BB4-0F0F-419A-809A-BE73EF157E8E}" presName="tx3" presStyleLbl="revTx" presStyleIdx="4" presStyleCnt="10"/>
      <dgm:spPr/>
      <dgm:t>
        <a:bodyPr/>
        <a:lstStyle/>
        <a:p>
          <a:endParaRPr lang="en-US"/>
        </a:p>
      </dgm:t>
    </dgm:pt>
    <dgm:pt modelId="{B0F7F090-55CF-43FB-A06D-3090A1B55C2B}" type="pres">
      <dgm:prSet presAssocID="{8FD29BB4-0F0F-419A-809A-BE73EF157E8E}" presName="vert3" presStyleCnt="0"/>
      <dgm:spPr/>
    </dgm:pt>
    <dgm:pt modelId="{CD02A085-5747-447B-A65A-1E23751B4DA7}" type="pres">
      <dgm:prSet presAssocID="{50B87BE7-0B86-43B9-9344-FFA9530DD3DB}" presName="thinLine2b" presStyleLbl="callout" presStyleIdx="1" presStyleCnt="4"/>
      <dgm:spPr/>
    </dgm:pt>
    <dgm:pt modelId="{66C5BF0D-BB79-491C-8785-EF237B53CD91}" type="pres">
      <dgm:prSet presAssocID="{50B87BE7-0B86-43B9-9344-FFA9530DD3DB}" presName="vertSpace2b" presStyleCnt="0"/>
      <dgm:spPr/>
    </dgm:pt>
    <dgm:pt modelId="{5DE5BF65-BB71-42A0-B83B-346B816C72FC}" type="pres">
      <dgm:prSet presAssocID="{58EF0CD9-5B3C-499D-B461-4B06B1DC881C}" presName="thickLine" presStyleLbl="alignNode1" presStyleIdx="1" presStyleCnt="2"/>
      <dgm:spPr/>
    </dgm:pt>
    <dgm:pt modelId="{2056F652-D8C6-4EE5-A7FA-5B00D1B780E9}" type="pres">
      <dgm:prSet presAssocID="{58EF0CD9-5B3C-499D-B461-4B06B1DC881C}" presName="horz1" presStyleCnt="0"/>
      <dgm:spPr/>
    </dgm:pt>
    <dgm:pt modelId="{FE7BC4AD-46CB-4589-AE40-3C99B6651D68}" type="pres">
      <dgm:prSet presAssocID="{58EF0CD9-5B3C-499D-B461-4B06B1DC881C}" presName="tx1" presStyleLbl="revTx" presStyleIdx="5" presStyleCnt="10"/>
      <dgm:spPr/>
      <dgm:t>
        <a:bodyPr/>
        <a:lstStyle/>
        <a:p>
          <a:endParaRPr lang="en-US"/>
        </a:p>
      </dgm:t>
    </dgm:pt>
    <dgm:pt modelId="{4F4A4523-3197-491F-BBF1-1100B071F19D}" type="pres">
      <dgm:prSet presAssocID="{58EF0CD9-5B3C-499D-B461-4B06B1DC881C}" presName="vert1" presStyleCnt="0"/>
      <dgm:spPr/>
    </dgm:pt>
    <dgm:pt modelId="{DCBC8C28-32A5-499A-AAE4-47A578EE5D24}" type="pres">
      <dgm:prSet presAssocID="{6ABBFBA1-FBCA-4654-A07A-DEE64576250F}" presName="vertSpace2a" presStyleCnt="0"/>
      <dgm:spPr/>
    </dgm:pt>
    <dgm:pt modelId="{E94662C2-B9A5-4CE5-B645-343C1025D33B}" type="pres">
      <dgm:prSet presAssocID="{6ABBFBA1-FBCA-4654-A07A-DEE64576250F}" presName="horz2" presStyleCnt="0"/>
      <dgm:spPr/>
    </dgm:pt>
    <dgm:pt modelId="{C354ED70-A53A-4F52-9A65-32AE771EAF93}" type="pres">
      <dgm:prSet presAssocID="{6ABBFBA1-FBCA-4654-A07A-DEE64576250F}" presName="horzSpace2" presStyleCnt="0"/>
      <dgm:spPr/>
    </dgm:pt>
    <dgm:pt modelId="{71C24681-2B54-46D8-9001-4992E554E30E}" type="pres">
      <dgm:prSet presAssocID="{6ABBFBA1-FBCA-4654-A07A-DEE64576250F}" presName="tx2" presStyleLbl="revTx" presStyleIdx="6" presStyleCnt="10"/>
      <dgm:spPr/>
      <dgm:t>
        <a:bodyPr/>
        <a:lstStyle/>
        <a:p>
          <a:endParaRPr lang="en-US"/>
        </a:p>
      </dgm:t>
    </dgm:pt>
    <dgm:pt modelId="{69DBE460-7E16-48B3-80CD-A2CE2BBAD1FC}" type="pres">
      <dgm:prSet presAssocID="{6ABBFBA1-FBCA-4654-A07A-DEE64576250F}" presName="vert2" presStyleCnt="0"/>
      <dgm:spPr/>
    </dgm:pt>
    <dgm:pt modelId="{7D3595A8-3579-4BD4-A99A-0EF6182F4EBE}" type="pres">
      <dgm:prSet presAssocID="{CF922150-46FB-4E1F-ACBE-9739D5AA1319}" presName="horz3" presStyleCnt="0"/>
      <dgm:spPr/>
    </dgm:pt>
    <dgm:pt modelId="{6E7D55D1-F4FF-4CF7-B6C4-61C4CA9D2B51}" type="pres">
      <dgm:prSet presAssocID="{CF922150-46FB-4E1F-ACBE-9739D5AA1319}" presName="horzSpace3" presStyleCnt="0"/>
      <dgm:spPr/>
    </dgm:pt>
    <dgm:pt modelId="{ACB61FD9-D229-4183-88ED-131079D762C1}" type="pres">
      <dgm:prSet presAssocID="{CF922150-46FB-4E1F-ACBE-9739D5AA1319}" presName="tx3" presStyleLbl="revTx" presStyleIdx="7" presStyleCnt="10"/>
      <dgm:spPr/>
      <dgm:t>
        <a:bodyPr/>
        <a:lstStyle/>
        <a:p>
          <a:endParaRPr lang="en-US"/>
        </a:p>
      </dgm:t>
    </dgm:pt>
    <dgm:pt modelId="{EF0CF9FF-A928-46C8-A5AB-5D0FE4149E74}" type="pres">
      <dgm:prSet presAssocID="{CF922150-46FB-4E1F-ACBE-9739D5AA1319}" presName="vert3" presStyleCnt="0"/>
      <dgm:spPr/>
    </dgm:pt>
    <dgm:pt modelId="{849EE8A2-224E-4449-856F-44BF76F1A3D8}" type="pres">
      <dgm:prSet presAssocID="{6ABBFBA1-FBCA-4654-A07A-DEE64576250F}" presName="thinLine2b" presStyleLbl="callout" presStyleIdx="2" presStyleCnt="4"/>
      <dgm:spPr/>
    </dgm:pt>
    <dgm:pt modelId="{9B80C39B-418C-4D69-B564-9A1D6A6F90B3}" type="pres">
      <dgm:prSet presAssocID="{6ABBFBA1-FBCA-4654-A07A-DEE64576250F}" presName="vertSpace2b" presStyleCnt="0"/>
      <dgm:spPr/>
    </dgm:pt>
    <dgm:pt modelId="{870A3C7F-1EC4-415F-9B15-04382DF954CB}" type="pres">
      <dgm:prSet presAssocID="{731726B9-B295-4359-AC5B-9A54B770B496}" presName="horz2" presStyleCnt="0"/>
      <dgm:spPr/>
    </dgm:pt>
    <dgm:pt modelId="{186D7A23-5CE1-4E46-883D-FF020969A657}" type="pres">
      <dgm:prSet presAssocID="{731726B9-B295-4359-AC5B-9A54B770B496}" presName="horzSpace2" presStyleCnt="0"/>
      <dgm:spPr/>
    </dgm:pt>
    <dgm:pt modelId="{EDECB47A-54C3-4A4B-B6DE-6A12717C6E18}" type="pres">
      <dgm:prSet presAssocID="{731726B9-B295-4359-AC5B-9A54B770B496}" presName="tx2" presStyleLbl="revTx" presStyleIdx="8" presStyleCnt="10"/>
      <dgm:spPr/>
      <dgm:t>
        <a:bodyPr/>
        <a:lstStyle/>
        <a:p>
          <a:endParaRPr lang="en-US"/>
        </a:p>
      </dgm:t>
    </dgm:pt>
    <dgm:pt modelId="{21B8F63F-9186-4525-B4D1-2F97A24528BB}" type="pres">
      <dgm:prSet presAssocID="{731726B9-B295-4359-AC5B-9A54B770B496}" presName="vert2" presStyleCnt="0"/>
      <dgm:spPr/>
    </dgm:pt>
    <dgm:pt modelId="{C1A1FB43-6EFE-492E-AB92-A3C2B2BDAD45}" type="pres">
      <dgm:prSet presAssocID="{63BCFB04-BB25-4C66-BF7F-5A7C37963DD1}" presName="horz3" presStyleCnt="0"/>
      <dgm:spPr/>
    </dgm:pt>
    <dgm:pt modelId="{25E2A79B-7480-4853-A59C-9A98F566E33A}" type="pres">
      <dgm:prSet presAssocID="{63BCFB04-BB25-4C66-BF7F-5A7C37963DD1}" presName="horzSpace3" presStyleCnt="0"/>
      <dgm:spPr/>
    </dgm:pt>
    <dgm:pt modelId="{8734C0B6-DCA0-439A-8D8E-B1347B687A8F}" type="pres">
      <dgm:prSet presAssocID="{63BCFB04-BB25-4C66-BF7F-5A7C37963DD1}" presName="tx3" presStyleLbl="revTx" presStyleIdx="9" presStyleCnt="10"/>
      <dgm:spPr/>
      <dgm:t>
        <a:bodyPr/>
        <a:lstStyle/>
        <a:p>
          <a:endParaRPr lang="en-US"/>
        </a:p>
      </dgm:t>
    </dgm:pt>
    <dgm:pt modelId="{6043DCCB-F4F2-4672-B029-38C0CC5D531B}" type="pres">
      <dgm:prSet presAssocID="{63BCFB04-BB25-4C66-BF7F-5A7C37963DD1}" presName="vert3" presStyleCnt="0"/>
      <dgm:spPr/>
    </dgm:pt>
    <dgm:pt modelId="{FA714727-21B8-46C3-9B17-002D6A86661D}" type="pres">
      <dgm:prSet presAssocID="{731726B9-B295-4359-AC5B-9A54B770B496}" presName="thinLine2b" presStyleLbl="callout" presStyleIdx="3" presStyleCnt="4"/>
      <dgm:spPr/>
    </dgm:pt>
    <dgm:pt modelId="{5779197A-433F-44B0-AC68-F06626BC18F1}" type="pres">
      <dgm:prSet presAssocID="{731726B9-B295-4359-AC5B-9A54B770B496}" presName="vertSpace2b" presStyleCnt="0"/>
      <dgm:spPr/>
    </dgm:pt>
  </dgm:ptLst>
  <dgm:cxnLst>
    <dgm:cxn modelId="{8E78A80E-C372-45B5-B325-0CDDC1F9D8CD}" type="presOf" srcId="{CF922150-46FB-4E1F-ACBE-9739D5AA1319}" destId="{ACB61FD9-D229-4183-88ED-131079D762C1}" srcOrd="0" destOrd="0" presId="urn:microsoft.com/office/officeart/2008/layout/LinedList"/>
    <dgm:cxn modelId="{67612371-F990-45B8-8585-FADA68F2E617}" srcId="{58EF0CD9-5B3C-499D-B461-4B06B1DC881C}" destId="{731726B9-B295-4359-AC5B-9A54B770B496}" srcOrd="1" destOrd="0" parTransId="{5AB70E6F-1E26-4547-AA21-43A2B280BF6C}" sibTransId="{78AD699B-BD56-4C76-8C31-BC56EF140BD6}"/>
    <dgm:cxn modelId="{9EF59188-5DC5-433E-9078-38766ABF795C}" srcId="{731726B9-B295-4359-AC5B-9A54B770B496}" destId="{63BCFB04-BB25-4C66-BF7F-5A7C37963DD1}" srcOrd="0" destOrd="0" parTransId="{BD20D543-1F10-4FBF-ADDD-85343ED83A97}" sibTransId="{5E364A31-86D2-44C6-9848-C07F5CAF7542}"/>
    <dgm:cxn modelId="{C5058B3C-25B7-4390-9723-974B2B1B567B}" type="presOf" srcId="{00E44869-CBC0-4D8E-863C-8F496073A469}" destId="{A14257B2-58EA-4D05-ACBA-E96CDD53D018}" srcOrd="0" destOrd="0" presId="urn:microsoft.com/office/officeart/2008/layout/LinedList"/>
    <dgm:cxn modelId="{B7335596-8294-49C5-A290-579D712C2E98}" type="presOf" srcId="{8FD29BB4-0F0F-419A-809A-BE73EF157E8E}" destId="{8502800E-DEBB-4AE5-BAAA-AFD995F07F61}" srcOrd="0" destOrd="0" presId="urn:microsoft.com/office/officeart/2008/layout/LinedList"/>
    <dgm:cxn modelId="{8B2669B4-27AC-4B8C-95D4-F6939AA96B46}" srcId="{00E44869-CBC0-4D8E-863C-8F496073A469}" destId="{FB57B6C4-FD55-4857-9531-9AD886EB1584}" srcOrd="0" destOrd="0" parTransId="{0AA87B76-A565-44C8-BB3D-2AFD32E7A502}" sibTransId="{7070B8CF-3CE3-491E-95D2-F53258523548}"/>
    <dgm:cxn modelId="{79AD6591-D981-45FA-9106-6653073BF3E5}" type="presOf" srcId="{63BCFB04-BB25-4C66-BF7F-5A7C37963DD1}" destId="{8734C0B6-DCA0-439A-8D8E-B1347B687A8F}" srcOrd="0" destOrd="0" presId="urn:microsoft.com/office/officeart/2008/layout/LinedList"/>
    <dgm:cxn modelId="{3EA8862C-E456-451F-813E-9225FC75F35A}" type="presOf" srcId="{FB57B6C4-FD55-4857-9531-9AD886EB1584}" destId="{3128DF8B-AECA-43FD-8AE6-05854CAAE4E0}" srcOrd="0" destOrd="0" presId="urn:microsoft.com/office/officeart/2008/layout/LinedList"/>
    <dgm:cxn modelId="{FE34A6A4-0271-4340-92EF-C1564D0D8755}" type="presOf" srcId="{50B87BE7-0B86-43B9-9344-FFA9530DD3DB}" destId="{8C38EB53-71FA-4E83-BA09-436F4A1891B8}" srcOrd="0" destOrd="0" presId="urn:microsoft.com/office/officeart/2008/layout/LinedList"/>
    <dgm:cxn modelId="{31B1EC52-ED91-4AA8-A781-0E3514470618}" srcId="{58EF0CD9-5B3C-499D-B461-4B06B1DC881C}" destId="{6ABBFBA1-FBCA-4654-A07A-DEE64576250F}" srcOrd="0" destOrd="0" parTransId="{6EA73F88-49BF-4C95-AB3A-49AA6C99CE76}" sibTransId="{96D65B2F-3D79-4503-9EE1-7F2B9421133D}"/>
    <dgm:cxn modelId="{4462BFA0-E457-4CDB-9416-EF8A9EAE7DFF}" type="presOf" srcId="{58EF0CD9-5B3C-499D-B461-4B06B1DC881C}" destId="{FE7BC4AD-46CB-4589-AE40-3C99B6651D68}" srcOrd="0" destOrd="0" presId="urn:microsoft.com/office/officeart/2008/layout/LinedList"/>
    <dgm:cxn modelId="{97FB9402-F5EF-42FE-8336-305DF108FBBF}" srcId="{FB57B6C4-FD55-4857-9531-9AD886EB1584}" destId="{5B34B755-8EC6-4E35-8C8A-563F057C086D}" srcOrd="0" destOrd="0" parTransId="{F3217AF4-4173-4710-BAFF-085E617CD834}" sibTransId="{E907A382-DAF4-46BE-92F0-066B5C2B968E}"/>
    <dgm:cxn modelId="{E1EDD53C-B0DF-4072-83F1-E7C3C6BDE540}" srcId="{00E44869-CBC0-4D8E-863C-8F496073A469}" destId="{50B87BE7-0B86-43B9-9344-FFA9530DD3DB}" srcOrd="1" destOrd="0" parTransId="{3C782BF9-F626-4531-A17F-FA974C35B914}" sibTransId="{7226F2C2-6D85-4F0C-BC22-5925661D8F64}"/>
    <dgm:cxn modelId="{9A750B14-EB9D-4870-8358-01F93550BFB5}" srcId="{B0B1ADE4-9538-4384-994A-E3D6ADCB9607}" destId="{58EF0CD9-5B3C-499D-B461-4B06B1DC881C}" srcOrd="1" destOrd="0" parTransId="{CF2B6594-41E4-4BAF-B4EB-6E485ABC033B}" sibTransId="{78123979-7ACE-4415-BBFC-9186F6F58A19}"/>
    <dgm:cxn modelId="{51748129-F624-4D9A-917C-59748EED3A13}" srcId="{B0B1ADE4-9538-4384-994A-E3D6ADCB9607}" destId="{00E44869-CBC0-4D8E-863C-8F496073A469}" srcOrd="0" destOrd="0" parTransId="{AE4845DC-2B46-452A-887B-A8B59703F9AB}" sibTransId="{6C7D5221-AA49-4846-9AA9-9F655EFB9E02}"/>
    <dgm:cxn modelId="{20EBC7E3-C7E1-40DD-ABBB-29752416EA55}" type="presOf" srcId="{6ABBFBA1-FBCA-4654-A07A-DEE64576250F}" destId="{71C24681-2B54-46D8-9001-4992E554E30E}" srcOrd="0" destOrd="0" presId="urn:microsoft.com/office/officeart/2008/layout/LinedList"/>
    <dgm:cxn modelId="{39CA038C-25B4-431D-B38D-6E2CF7C1B92B}" type="presOf" srcId="{B0B1ADE4-9538-4384-994A-E3D6ADCB9607}" destId="{44B3512D-AA90-4AF6-A333-6F1DC7149A74}" srcOrd="0" destOrd="0" presId="urn:microsoft.com/office/officeart/2008/layout/LinedList"/>
    <dgm:cxn modelId="{9F0AB353-7D9B-4554-A248-0CC934DA9B9C}" type="presOf" srcId="{5B34B755-8EC6-4E35-8C8A-563F057C086D}" destId="{15CD7399-1C9D-4D8C-A920-188F80C582FB}" srcOrd="0" destOrd="0" presId="urn:microsoft.com/office/officeart/2008/layout/LinedList"/>
    <dgm:cxn modelId="{7B6EB628-B696-4B3B-9D1D-436AE3603985}" srcId="{50B87BE7-0B86-43B9-9344-FFA9530DD3DB}" destId="{8FD29BB4-0F0F-419A-809A-BE73EF157E8E}" srcOrd="0" destOrd="0" parTransId="{4D8885C1-62AC-454A-AEEA-68C0ACBB17E5}" sibTransId="{440CCF72-0344-4495-97BF-A8DB559546B2}"/>
    <dgm:cxn modelId="{BC8CC129-FC9F-4132-A7CB-8E02D413E3CA}" type="presOf" srcId="{731726B9-B295-4359-AC5B-9A54B770B496}" destId="{EDECB47A-54C3-4A4B-B6DE-6A12717C6E18}" srcOrd="0" destOrd="0" presId="urn:microsoft.com/office/officeart/2008/layout/LinedList"/>
    <dgm:cxn modelId="{4B81973A-B7FF-4848-AC74-E879B723CDD6}" srcId="{6ABBFBA1-FBCA-4654-A07A-DEE64576250F}" destId="{CF922150-46FB-4E1F-ACBE-9739D5AA1319}" srcOrd="0" destOrd="0" parTransId="{8BBB7E4A-84EF-4E9B-A400-5A9FB9696509}" sibTransId="{021F14DF-B004-4361-997C-ABF1A6475AA4}"/>
    <dgm:cxn modelId="{FE484790-8F6E-4356-A9DB-6E1AAEC2580D}" type="presParOf" srcId="{44B3512D-AA90-4AF6-A333-6F1DC7149A74}" destId="{3E7E34C8-E4E7-433D-9479-97D34D2C294A}" srcOrd="0" destOrd="0" presId="urn:microsoft.com/office/officeart/2008/layout/LinedList"/>
    <dgm:cxn modelId="{59EFDE06-84E7-424B-AB73-07B0795FF6A9}" type="presParOf" srcId="{44B3512D-AA90-4AF6-A333-6F1DC7149A74}" destId="{C118B919-3C1B-4712-894A-54D3824B7522}" srcOrd="1" destOrd="0" presId="urn:microsoft.com/office/officeart/2008/layout/LinedList"/>
    <dgm:cxn modelId="{C24B65C8-E520-48B3-BC2C-8D828CF40BDD}" type="presParOf" srcId="{C118B919-3C1B-4712-894A-54D3824B7522}" destId="{A14257B2-58EA-4D05-ACBA-E96CDD53D018}" srcOrd="0" destOrd="0" presId="urn:microsoft.com/office/officeart/2008/layout/LinedList"/>
    <dgm:cxn modelId="{16183CBA-5D87-4C48-838D-E9A6AF208182}" type="presParOf" srcId="{C118B919-3C1B-4712-894A-54D3824B7522}" destId="{A4B4C29A-724D-496E-B142-F1B903D560A4}" srcOrd="1" destOrd="0" presId="urn:microsoft.com/office/officeart/2008/layout/LinedList"/>
    <dgm:cxn modelId="{DBD0D962-13E7-4D7C-A4B8-CD15AD18BFB0}" type="presParOf" srcId="{A4B4C29A-724D-496E-B142-F1B903D560A4}" destId="{134A6C4B-7CE3-4133-86F9-FD8F23ACCB73}" srcOrd="0" destOrd="0" presId="urn:microsoft.com/office/officeart/2008/layout/LinedList"/>
    <dgm:cxn modelId="{1D2385C3-147B-4FEC-85A5-BA632ED58171}" type="presParOf" srcId="{A4B4C29A-724D-496E-B142-F1B903D560A4}" destId="{725B16D4-2C02-4A15-BED8-57EB0D5B30C1}" srcOrd="1" destOrd="0" presId="urn:microsoft.com/office/officeart/2008/layout/LinedList"/>
    <dgm:cxn modelId="{D681B69B-0471-4B9D-9670-A621920F0EA5}" type="presParOf" srcId="{725B16D4-2C02-4A15-BED8-57EB0D5B30C1}" destId="{776F6086-F368-45E0-8A42-D6C74AAB7450}" srcOrd="0" destOrd="0" presId="urn:microsoft.com/office/officeart/2008/layout/LinedList"/>
    <dgm:cxn modelId="{753600D4-B214-406F-8CCB-36300916704F}" type="presParOf" srcId="{725B16D4-2C02-4A15-BED8-57EB0D5B30C1}" destId="{3128DF8B-AECA-43FD-8AE6-05854CAAE4E0}" srcOrd="1" destOrd="0" presId="urn:microsoft.com/office/officeart/2008/layout/LinedList"/>
    <dgm:cxn modelId="{CB6B8942-B1D4-43C1-BD5C-765CF5CF0C75}" type="presParOf" srcId="{725B16D4-2C02-4A15-BED8-57EB0D5B30C1}" destId="{7E8A104A-B254-4943-9FED-82F2F1B561FD}" srcOrd="2" destOrd="0" presId="urn:microsoft.com/office/officeart/2008/layout/LinedList"/>
    <dgm:cxn modelId="{59AB9E58-F607-4057-B235-C6E6E7D396F3}" type="presParOf" srcId="{7E8A104A-B254-4943-9FED-82F2F1B561FD}" destId="{9060EAF3-74F8-4757-ACA3-72137BE450DF}" srcOrd="0" destOrd="0" presId="urn:microsoft.com/office/officeart/2008/layout/LinedList"/>
    <dgm:cxn modelId="{4C7079CA-5B33-4B66-81D7-0EF2E0791C0E}" type="presParOf" srcId="{9060EAF3-74F8-4757-ACA3-72137BE450DF}" destId="{79CA5691-FE7A-48BB-B325-BBA07399BFD9}" srcOrd="0" destOrd="0" presId="urn:microsoft.com/office/officeart/2008/layout/LinedList"/>
    <dgm:cxn modelId="{D6BCA87B-AB52-45DE-ACC0-75775257605A}" type="presParOf" srcId="{9060EAF3-74F8-4757-ACA3-72137BE450DF}" destId="{15CD7399-1C9D-4D8C-A920-188F80C582FB}" srcOrd="1" destOrd="0" presId="urn:microsoft.com/office/officeart/2008/layout/LinedList"/>
    <dgm:cxn modelId="{4814ED91-BBFE-4B0E-B79B-CE10E4A3EE80}" type="presParOf" srcId="{9060EAF3-74F8-4757-ACA3-72137BE450DF}" destId="{364745D0-B5BA-43E8-AEA4-8180D21C5A8F}" srcOrd="2" destOrd="0" presId="urn:microsoft.com/office/officeart/2008/layout/LinedList"/>
    <dgm:cxn modelId="{20CA91B0-97B0-4B68-9D05-22ABB830E09D}" type="presParOf" srcId="{A4B4C29A-724D-496E-B142-F1B903D560A4}" destId="{03910344-90A9-4939-ABF2-469A51CBB50C}" srcOrd="2" destOrd="0" presId="urn:microsoft.com/office/officeart/2008/layout/LinedList"/>
    <dgm:cxn modelId="{8230C756-BC46-44C2-9654-25985685023A}" type="presParOf" srcId="{A4B4C29A-724D-496E-B142-F1B903D560A4}" destId="{C3D2C5FE-8EED-4D61-9C2B-5FA3594580F1}" srcOrd="3" destOrd="0" presId="urn:microsoft.com/office/officeart/2008/layout/LinedList"/>
    <dgm:cxn modelId="{85332174-BC11-4CD6-82A1-2EEE55DE89E3}" type="presParOf" srcId="{A4B4C29A-724D-496E-B142-F1B903D560A4}" destId="{FA39597C-6AB8-46BC-83F9-B54D94FA5E0A}" srcOrd="4" destOrd="0" presId="urn:microsoft.com/office/officeart/2008/layout/LinedList"/>
    <dgm:cxn modelId="{33092B43-311B-4685-B772-C012C45CD810}" type="presParOf" srcId="{FA39597C-6AB8-46BC-83F9-B54D94FA5E0A}" destId="{B340AF32-7223-4A2A-8CA2-3746C0FDE33C}" srcOrd="0" destOrd="0" presId="urn:microsoft.com/office/officeart/2008/layout/LinedList"/>
    <dgm:cxn modelId="{E3AAAD1F-BBA1-45B2-AE56-6C72A5F90E5C}" type="presParOf" srcId="{FA39597C-6AB8-46BC-83F9-B54D94FA5E0A}" destId="{8C38EB53-71FA-4E83-BA09-436F4A1891B8}" srcOrd="1" destOrd="0" presId="urn:microsoft.com/office/officeart/2008/layout/LinedList"/>
    <dgm:cxn modelId="{8624E710-D518-4FB0-B678-41A966E49C3F}" type="presParOf" srcId="{FA39597C-6AB8-46BC-83F9-B54D94FA5E0A}" destId="{8C38E8B0-53DA-4276-8D4A-A4CC051D08A0}" srcOrd="2" destOrd="0" presId="urn:microsoft.com/office/officeart/2008/layout/LinedList"/>
    <dgm:cxn modelId="{3509555B-A57D-4FCA-A273-153ED49B8CC2}" type="presParOf" srcId="{8C38E8B0-53DA-4276-8D4A-A4CC051D08A0}" destId="{193E678E-3F07-40DE-B364-CDF7051CE9D6}" srcOrd="0" destOrd="0" presId="urn:microsoft.com/office/officeart/2008/layout/LinedList"/>
    <dgm:cxn modelId="{AD8AF175-C1D9-4E91-972C-FABC8ED445CB}" type="presParOf" srcId="{193E678E-3F07-40DE-B364-CDF7051CE9D6}" destId="{A9643E74-9CD4-4EE7-BC67-B058E08736BD}" srcOrd="0" destOrd="0" presId="urn:microsoft.com/office/officeart/2008/layout/LinedList"/>
    <dgm:cxn modelId="{2071EFD8-4B7B-435A-8A5C-84D8653B3A96}" type="presParOf" srcId="{193E678E-3F07-40DE-B364-CDF7051CE9D6}" destId="{8502800E-DEBB-4AE5-BAAA-AFD995F07F61}" srcOrd="1" destOrd="0" presId="urn:microsoft.com/office/officeart/2008/layout/LinedList"/>
    <dgm:cxn modelId="{1A47BEED-E7F2-4D05-B467-91927C8690C9}" type="presParOf" srcId="{193E678E-3F07-40DE-B364-CDF7051CE9D6}" destId="{B0F7F090-55CF-43FB-A06D-3090A1B55C2B}" srcOrd="2" destOrd="0" presId="urn:microsoft.com/office/officeart/2008/layout/LinedList"/>
    <dgm:cxn modelId="{ABC0E034-0A30-4759-9F1F-62CF55EA58B8}" type="presParOf" srcId="{A4B4C29A-724D-496E-B142-F1B903D560A4}" destId="{CD02A085-5747-447B-A65A-1E23751B4DA7}" srcOrd="5" destOrd="0" presId="urn:microsoft.com/office/officeart/2008/layout/LinedList"/>
    <dgm:cxn modelId="{DB026A44-73D5-4D57-A4B6-0DCD4D57ED7C}" type="presParOf" srcId="{A4B4C29A-724D-496E-B142-F1B903D560A4}" destId="{66C5BF0D-BB79-491C-8785-EF237B53CD91}" srcOrd="6" destOrd="0" presId="urn:microsoft.com/office/officeart/2008/layout/LinedList"/>
    <dgm:cxn modelId="{58B9A01A-ABEC-44D7-8F71-1BACD3E00FD2}" type="presParOf" srcId="{44B3512D-AA90-4AF6-A333-6F1DC7149A74}" destId="{5DE5BF65-BB71-42A0-B83B-346B816C72FC}" srcOrd="2" destOrd="0" presId="urn:microsoft.com/office/officeart/2008/layout/LinedList"/>
    <dgm:cxn modelId="{882CF94F-8A3B-4977-86B8-D34F7D2B7359}" type="presParOf" srcId="{44B3512D-AA90-4AF6-A333-6F1DC7149A74}" destId="{2056F652-D8C6-4EE5-A7FA-5B00D1B780E9}" srcOrd="3" destOrd="0" presId="urn:microsoft.com/office/officeart/2008/layout/LinedList"/>
    <dgm:cxn modelId="{2C77C67C-0302-4BB5-A96F-427CB06BD10E}" type="presParOf" srcId="{2056F652-D8C6-4EE5-A7FA-5B00D1B780E9}" destId="{FE7BC4AD-46CB-4589-AE40-3C99B6651D68}" srcOrd="0" destOrd="0" presId="urn:microsoft.com/office/officeart/2008/layout/LinedList"/>
    <dgm:cxn modelId="{AD77E92A-B929-4376-BEEA-597C63A9F2B3}" type="presParOf" srcId="{2056F652-D8C6-4EE5-A7FA-5B00D1B780E9}" destId="{4F4A4523-3197-491F-BBF1-1100B071F19D}" srcOrd="1" destOrd="0" presId="urn:microsoft.com/office/officeart/2008/layout/LinedList"/>
    <dgm:cxn modelId="{905FFFF5-D989-449D-AD23-D821A501F5AC}" type="presParOf" srcId="{4F4A4523-3197-491F-BBF1-1100B071F19D}" destId="{DCBC8C28-32A5-499A-AAE4-47A578EE5D24}" srcOrd="0" destOrd="0" presId="urn:microsoft.com/office/officeart/2008/layout/LinedList"/>
    <dgm:cxn modelId="{CAF0DF21-5A99-493C-BFBF-7D860D8CB046}" type="presParOf" srcId="{4F4A4523-3197-491F-BBF1-1100B071F19D}" destId="{E94662C2-B9A5-4CE5-B645-343C1025D33B}" srcOrd="1" destOrd="0" presId="urn:microsoft.com/office/officeart/2008/layout/LinedList"/>
    <dgm:cxn modelId="{52F63871-870F-4107-A47C-59E66FF8882A}" type="presParOf" srcId="{E94662C2-B9A5-4CE5-B645-343C1025D33B}" destId="{C354ED70-A53A-4F52-9A65-32AE771EAF93}" srcOrd="0" destOrd="0" presId="urn:microsoft.com/office/officeart/2008/layout/LinedList"/>
    <dgm:cxn modelId="{29734000-A3AC-497D-AB69-2CD0A235B935}" type="presParOf" srcId="{E94662C2-B9A5-4CE5-B645-343C1025D33B}" destId="{71C24681-2B54-46D8-9001-4992E554E30E}" srcOrd="1" destOrd="0" presId="urn:microsoft.com/office/officeart/2008/layout/LinedList"/>
    <dgm:cxn modelId="{7AC6E063-C59B-4B72-834C-851CB75602BF}" type="presParOf" srcId="{E94662C2-B9A5-4CE5-B645-343C1025D33B}" destId="{69DBE460-7E16-48B3-80CD-A2CE2BBAD1FC}" srcOrd="2" destOrd="0" presId="urn:microsoft.com/office/officeart/2008/layout/LinedList"/>
    <dgm:cxn modelId="{08F0B36C-E40C-44BA-97B7-E112BF155545}" type="presParOf" srcId="{69DBE460-7E16-48B3-80CD-A2CE2BBAD1FC}" destId="{7D3595A8-3579-4BD4-A99A-0EF6182F4EBE}" srcOrd="0" destOrd="0" presId="urn:microsoft.com/office/officeart/2008/layout/LinedList"/>
    <dgm:cxn modelId="{0A4EBCA3-BC83-4FB6-8881-DA5F7C507F27}" type="presParOf" srcId="{7D3595A8-3579-4BD4-A99A-0EF6182F4EBE}" destId="{6E7D55D1-F4FF-4CF7-B6C4-61C4CA9D2B51}" srcOrd="0" destOrd="0" presId="urn:microsoft.com/office/officeart/2008/layout/LinedList"/>
    <dgm:cxn modelId="{7430CA2F-9CB9-42F5-9507-86D8893E67CC}" type="presParOf" srcId="{7D3595A8-3579-4BD4-A99A-0EF6182F4EBE}" destId="{ACB61FD9-D229-4183-88ED-131079D762C1}" srcOrd="1" destOrd="0" presId="urn:microsoft.com/office/officeart/2008/layout/LinedList"/>
    <dgm:cxn modelId="{3AB962D6-135F-4B9F-9F87-0BFE2A49E714}" type="presParOf" srcId="{7D3595A8-3579-4BD4-A99A-0EF6182F4EBE}" destId="{EF0CF9FF-A928-46C8-A5AB-5D0FE4149E74}" srcOrd="2" destOrd="0" presId="urn:microsoft.com/office/officeart/2008/layout/LinedList"/>
    <dgm:cxn modelId="{5EE39707-52F7-4A69-8B27-9002E2A7AAA9}" type="presParOf" srcId="{4F4A4523-3197-491F-BBF1-1100B071F19D}" destId="{849EE8A2-224E-4449-856F-44BF76F1A3D8}" srcOrd="2" destOrd="0" presId="urn:microsoft.com/office/officeart/2008/layout/LinedList"/>
    <dgm:cxn modelId="{30529D48-4ACB-4A9B-B0DC-15FA48F8ED3A}" type="presParOf" srcId="{4F4A4523-3197-491F-BBF1-1100B071F19D}" destId="{9B80C39B-418C-4D69-B564-9A1D6A6F90B3}" srcOrd="3" destOrd="0" presId="urn:microsoft.com/office/officeart/2008/layout/LinedList"/>
    <dgm:cxn modelId="{A830051F-9D6A-4579-89E4-DEB3A4CEEFCD}" type="presParOf" srcId="{4F4A4523-3197-491F-BBF1-1100B071F19D}" destId="{870A3C7F-1EC4-415F-9B15-04382DF954CB}" srcOrd="4" destOrd="0" presId="urn:microsoft.com/office/officeart/2008/layout/LinedList"/>
    <dgm:cxn modelId="{AD77E60C-6152-454B-8F11-F6FEF1EC861F}" type="presParOf" srcId="{870A3C7F-1EC4-415F-9B15-04382DF954CB}" destId="{186D7A23-5CE1-4E46-883D-FF020969A657}" srcOrd="0" destOrd="0" presId="urn:microsoft.com/office/officeart/2008/layout/LinedList"/>
    <dgm:cxn modelId="{AE068589-7C43-4A60-9520-7811A9877171}" type="presParOf" srcId="{870A3C7F-1EC4-415F-9B15-04382DF954CB}" destId="{EDECB47A-54C3-4A4B-B6DE-6A12717C6E18}" srcOrd="1" destOrd="0" presId="urn:microsoft.com/office/officeart/2008/layout/LinedList"/>
    <dgm:cxn modelId="{D62F6515-3A01-4C27-AA39-6AAB1035B58D}" type="presParOf" srcId="{870A3C7F-1EC4-415F-9B15-04382DF954CB}" destId="{21B8F63F-9186-4525-B4D1-2F97A24528BB}" srcOrd="2" destOrd="0" presId="urn:microsoft.com/office/officeart/2008/layout/LinedList"/>
    <dgm:cxn modelId="{F6567122-5A94-4632-911D-38AB7CC49A7E}" type="presParOf" srcId="{21B8F63F-9186-4525-B4D1-2F97A24528BB}" destId="{C1A1FB43-6EFE-492E-AB92-A3C2B2BDAD45}" srcOrd="0" destOrd="0" presId="urn:microsoft.com/office/officeart/2008/layout/LinedList"/>
    <dgm:cxn modelId="{587524B7-BE87-48A9-9247-188E7FB0DCA2}" type="presParOf" srcId="{C1A1FB43-6EFE-492E-AB92-A3C2B2BDAD45}" destId="{25E2A79B-7480-4853-A59C-9A98F566E33A}" srcOrd="0" destOrd="0" presId="urn:microsoft.com/office/officeart/2008/layout/LinedList"/>
    <dgm:cxn modelId="{167F0BFC-1239-4F77-BA5D-80B9FBC4CD29}" type="presParOf" srcId="{C1A1FB43-6EFE-492E-AB92-A3C2B2BDAD45}" destId="{8734C0B6-DCA0-439A-8D8E-B1347B687A8F}" srcOrd="1" destOrd="0" presId="urn:microsoft.com/office/officeart/2008/layout/LinedList"/>
    <dgm:cxn modelId="{BD13DE8B-2F17-4E70-9ED0-AF922FB84EA2}" type="presParOf" srcId="{C1A1FB43-6EFE-492E-AB92-A3C2B2BDAD45}" destId="{6043DCCB-F4F2-4672-B029-38C0CC5D531B}" srcOrd="2" destOrd="0" presId="urn:microsoft.com/office/officeart/2008/layout/LinedList"/>
    <dgm:cxn modelId="{38193111-B9B5-46A9-9C7D-D45A6301AE4E}" type="presParOf" srcId="{4F4A4523-3197-491F-BBF1-1100B071F19D}" destId="{FA714727-21B8-46C3-9B17-002D6A86661D}" srcOrd="5" destOrd="0" presId="urn:microsoft.com/office/officeart/2008/layout/LinedList"/>
    <dgm:cxn modelId="{209FB66F-7031-4F93-AB43-072D92B63B52}" type="presParOf" srcId="{4F4A4523-3197-491F-BBF1-1100B071F19D}" destId="{5779197A-433F-44B0-AC68-F06626BC18F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7632894-2F5A-46FE-8A2B-89B309465481}" type="slidenum">
              <a:rPr lang="en-US"/>
              <a:pPr>
                <a:defRPr/>
              </a:pPr>
              <a:t>‹#›</a:t>
            </a:fld>
            <a:endParaRPr lang="en-US"/>
          </a:p>
        </p:txBody>
      </p:sp>
    </p:spTree>
    <p:extLst>
      <p:ext uri="{BB962C8B-B14F-4D97-AF65-F5344CB8AC3E}">
        <p14:creationId xmlns:p14="http://schemas.microsoft.com/office/powerpoint/2010/main" val="939343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64C72-1C01-4248-AD79-DA27023E3E74}" type="slidenum">
              <a:rPr lang="en-US" altLang="en-US"/>
              <a:pPr/>
              <a:t>1</a:t>
            </a:fld>
            <a:endParaRPr lang="en-US" alt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a:t>Every phase has an iteration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64637-4BD3-4786-93C4-AE498B7E091C}" type="slidenum">
              <a:rPr lang="en-US" altLang="en-US"/>
              <a:pPr/>
              <a:t>5</a:t>
            </a:fld>
            <a:endParaRPr lang="en-US" altLang="en-US"/>
          </a:p>
        </p:txBody>
      </p:sp>
      <p:sp>
        <p:nvSpPr>
          <p:cNvPr id="126978" name="Rectangle 2"/>
          <p:cNvSpPr>
            <a:spLocks noChangeArrowheads="1"/>
          </p:cNvSpPr>
          <p:nvPr>
            <p:ph type="body" idx="1"/>
          </p:nvPr>
        </p:nvSpPr>
        <p:spPr bwMode="auto">
          <a:xfrm>
            <a:off x="914400" y="4345587"/>
            <a:ext cx="5029200" cy="38537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en-US" altLang="en-US"/>
          </a:p>
        </p:txBody>
      </p:sp>
      <p:sp>
        <p:nvSpPr>
          <p:cNvPr id="126979" name="Rectangle 3"/>
          <p:cNvSpPr>
            <a:spLocks noChangeArrowheads="1"/>
          </p:cNvSpPr>
          <p:nvPr>
            <p:ph type="sldImg"/>
          </p:nvPr>
        </p:nvSpPr>
        <p:spPr bwMode="auto">
          <a:xfrm>
            <a:off x="1296988" y="800100"/>
            <a:ext cx="4265612" cy="319881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9A193-D0C8-42C9-81EE-40EF5E2B630F}" type="slidenum">
              <a:rPr lang="en-US" altLang="en-US"/>
              <a:pPr/>
              <a:t>6</a:t>
            </a:fld>
            <a:endParaRPr lang="en-US" altLang="en-US"/>
          </a:p>
        </p:txBody>
      </p:sp>
      <p:sp>
        <p:nvSpPr>
          <p:cNvPr id="143362" name="Rectangle 2"/>
          <p:cNvSpPr>
            <a:spLocks noChangeArrowheads="1"/>
          </p:cNvSpPr>
          <p:nvPr>
            <p:ph type="body" idx="1"/>
          </p:nvPr>
        </p:nvSpPr>
        <p:spPr bwMode="auto">
          <a:xfrm>
            <a:off x="914400" y="4345587"/>
            <a:ext cx="5029200" cy="38537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en-US" altLang="en-US"/>
          </a:p>
        </p:txBody>
      </p:sp>
      <p:sp>
        <p:nvSpPr>
          <p:cNvPr id="143363" name="Rectangle 3"/>
          <p:cNvSpPr>
            <a:spLocks noChangeArrowheads="1"/>
          </p:cNvSpPr>
          <p:nvPr>
            <p:ph type="sldImg"/>
          </p:nvPr>
        </p:nvSpPr>
        <p:spPr bwMode="auto">
          <a:xfrm>
            <a:off x="1296988" y="800100"/>
            <a:ext cx="4265612" cy="319881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0C1462C-D640-45B3-901B-F425AA5C367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48B1D02-91D5-4833-AA8F-78833C0A6F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A8BECBD7-414C-42C3-976A-8F9F9D00490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7B5496-982B-480A-8085-B08F2CA91C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5F3E5B3-DBDD-4BE1-9C90-2CB0F3BF80B9}"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A15089E9-DE4F-4101-86F2-A16A82B4776C}"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AC85754-7E7C-4A68-8259-A0F4E5EB6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D2EA380-F333-4702-A712-1A1A929ED3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9717E89-1D92-4CB2-8893-FF8AE25F8B18}"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pPr>
              <a:defRPr/>
            </a:pPr>
            <a:fld id="{092D65BA-A6BD-4478-A097-F0968B1F98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28" r:id="rId2"/>
    <p:sldLayoutId id="2147483830" r:id="rId3"/>
    <p:sldLayoutId id="2147483831" r:id="rId4"/>
    <p:sldLayoutId id="2147483832" r:id="rId5"/>
    <p:sldLayoutId id="2147483827" r:id="rId6"/>
    <p:sldLayoutId id="2147483833" r:id="rId7"/>
    <p:sldLayoutId id="2147483826" r:id="rId8"/>
    <p:sldLayoutId id="2147483834" r:id="rId9"/>
    <p:sldLayoutId id="2147483825" r:id="rId10"/>
    <p:sldLayoutId id="2147483835"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582AF3DE-90BC-423B-8C04-0D2185377D3C}" type="slidenum">
              <a:rPr lang="en-US" altLang="en-US"/>
              <a:pPr/>
              <a:t>1</a:t>
            </a:fld>
            <a:endParaRPr lang="en-US" altLang="en-US"/>
          </a:p>
        </p:txBody>
      </p:sp>
      <p:sp>
        <p:nvSpPr>
          <p:cNvPr id="348162" name="Rectangle 2"/>
          <p:cNvSpPr>
            <a:spLocks noGrp="1" noChangeArrowheads="1"/>
          </p:cNvSpPr>
          <p:nvPr>
            <p:ph type="title"/>
          </p:nvPr>
        </p:nvSpPr>
        <p:spPr>
          <a:xfrm>
            <a:off x="685800" y="374650"/>
            <a:ext cx="7772400" cy="820738"/>
          </a:xfrm>
        </p:spPr>
        <p:txBody>
          <a:bodyPr/>
          <a:lstStyle/>
          <a:p>
            <a:r>
              <a:rPr lang="en-US" altLang="en-US"/>
              <a:t>Core workflows</a:t>
            </a:r>
          </a:p>
        </p:txBody>
      </p:sp>
      <p:pic>
        <p:nvPicPr>
          <p:cNvPr id="348164" name="Picture 4" descr="fig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571625"/>
            <a:ext cx="7834313" cy="484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4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eaLnBrk="1" hangingPunct="1"/>
            <a:r>
              <a:rPr lang="en-US" b="1" smtClean="0"/>
              <a:t>Chapter Objectives</a:t>
            </a:r>
          </a:p>
        </p:txBody>
      </p:sp>
      <p:sp>
        <p:nvSpPr>
          <p:cNvPr id="15362" name="Content Placeholder 2"/>
          <p:cNvSpPr>
            <a:spLocks noGrp="1"/>
          </p:cNvSpPr>
          <p:nvPr>
            <p:ph sz="quarter" idx="1"/>
          </p:nvPr>
        </p:nvSpPr>
        <p:spPr>
          <a:xfrm>
            <a:off x="612775" y="1600200"/>
            <a:ext cx="8153400" cy="4495800"/>
          </a:xfrm>
        </p:spPr>
        <p:txBody>
          <a:bodyPr/>
          <a:lstStyle/>
          <a:p>
            <a:pPr eaLnBrk="1" hangingPunct="1">
              <a:lnSpc>
                <a:spcPct val="80000"/>
              </a:lnSpc>
            </a:pPr>
            <a:r>
              <a:rPr lang="en-US" sz="2500" dirty="0" smtClean="0"/>
              <a:t>To become familiar with the software life cycle</a:t>
            </a:r>
          </a:p>
          <a:p>
            <a:pPr eaLnBrk="1" hangingPunct="1">
              <a:lnSpc>
                <a:spcPct val="80000"/>
              </a:lnSpc>
            </a:pPr>
            <a:r>
              <a:rPr lang="en-US" sz="2500" dirty="0" smtClean="0"/>
              <a:t>To understand what activities take place in each phase of the software life cycle</a:t>
            </a:r>
          </a:p>
          <a:p>
            <a:pPr eaLnBrk="1" hangingPunct="1">
              <a:lnSpc>
                <a:spcPct val="80000"/>
              </a:lnSpc>
            </a:pPr>
            <a:r>
              <a:rPr lang="en-US" sz="2500" dirty="0" smtClean="0"/>
              <a:t>To learn how to use top-down design and object-oriented design</a:t>
            </a:r>
          </a:p>
          <a:p>
            <a:pPr eaLnBrk="1" hangingPunct="1">
              <a:lnSpc>
                <a:spcPct val="80000"/>
              </a:lnSpc>
            </a:pPr>
            <a:r>
              <a:rPr lang="en-US" sz="2500" dirty="0" smtClean="0"/>
              <a:t>To learn to use data abstraction, procedural abstraction, and information hiding to manage complexity</a:t>
            </a:r>
          </a:p>
          <a:p>
            <a:pPr eaLnBrk="1" hangingPunct="1">
              <a:lnSpc>
                <a:spcPct val="80000"/>
              </a:lnSpc>
            </a:pPr>
            <a:r>
              <a:rPr lang="en-US" sz="2500" dirty="0" smtClean="0"/>
              <a:t>To learn how to design our own classes</a:t>
            </a:r>
          </a:p>
          <a:p>
            <a:pPr eaLnBrk="1" hangingPunct="1">
              <a:lnSpc>
                <a:spcPct val="80000"/>
              </a:lnSpc>
            </a:pPr>
            <a:r>
              <a:rPr lang="en-US" sz="2500" dirty="0" smtClean="0"/>
              <a:t>To learn how to draw class diagrams, documenting the interaction between classes</a:t>
            </a:r>
          </a:p>
          <a:p>
            <a:pPr eaLnBrk="1" hangingPunct="1">
              <a:lnSpc>
                <a:spcPct val="80000"/>
              </a:lnSpc>
            </a:pPr>
            <a:endParaRPr lang="en-US" sz="2500" dirty="0" smtClean="0"/>
          </a:p>
          <a:p>
            <a:pPr eaLnBrk="1" hangingPunct="1">
              <a:lnSpc>
                <a:spcPct val="80000"/>
              </a:lnSpc>
            </a:pPr>
            <a:endParaRPr lang="en-US" sz="25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An Application That Uses Class </a:t>
            </a:r>
            <a:r>
              <a:rPr lang="en-US" sz="3600" b="1" dirty="0" smtClean="0">
                <a:latin typeface="Courier New" pitchFamily="49" charset="0"/>
                <a:cs typeface="Courier New" pitchFamily="49" charset="0"/>
              </a:rPr>
              <a:t>Person </a:t>
            </a:r>
            <a:r>
              <a:rPr lang="en-US" dirty="0"/>
              <a:t>(cont.)</a:t>
            </a:r>
            <a:endParaRPr lang="en-US" b="1" dirty="0">
              <a:latin typeface="Courier New" pitchFamily="49" charset="0"/>
              <a:cs typeface="Courier New" pitchFamily="49" charset="0"/>
            </a:endParaRPr>
          </a:p>
        </p:txBody>
      </p:sp>
      <p:pic>
        <p:nvPicPr>
          <p:cNvPr id="107522" name="Picture 2"/>
          <p:cNvPicPr>
            <a:picLocks noChangeAspect="1" noChangeArrowheads="1"/>
          </p:cNvPicPr>
          <p:nvPr/>
        </p:nvPicPr>
        <p:blipFill>
          <a:blip r:embed="rId2"/>
          <a:srcRect/>
          <a:stretch>
            <a:fillRect/>
          </a:stretch>
        </p:blipFill>
        <p:spPr bwMode="auto">
          <a:xfrm>
            <a:off x="1828800" y="1512888"/>
            <a:ext cx="5081588" cy="51117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An Application That Uses Class </a:t>
            </a:r>
            <a:r>
              <a:rPr lang="en-US" sz="3600" b="1" dirty="0" smtClean="0">
                <a:latin typeface="Courier New" pitchFamily="49" charset="0"/>
                <a:cs typeface="Courier New" pitchFamily="49" charset="0"/>
              </a:rPr>
              <a:t>Person </a:t>
            </a:r>
            <a:r>
              <a:rPr lang="en-US" dirty="0"/>
              <a:t>(cont.)</a:t>
            </a:r>
            <a:endParaRPr lang="en-US" b="1" dirty="0">
              <a:latin typeface="Courier New" pitchFamily="49" charset="0"/>
              <a:cs typeface="Courier New" pitchFamily="49" charset="0"/>
            </a:endParaRPr>
          </a:p>
        </p:txBody>
      </p:sp>
      <p:pic>
        <p:nvPicPr>
          <p:cNvPr id="108546" name="Picture 2"/>
          <p:cNvPicPr>
            <a:picLocks noChangeAspect="1" noChangeArrowheads="1"/>
          </p:cNvPicPr>
          <p:nvPr/>
        </p:nvPicPr>
        <p:blipFill>
          <a:blip r:embed="rId2"/>
          <a:srcRect/>
          <a:stretch>
            <a:fillRect/>
          </a:stretch>
        </p:blipFill>
        <p:spPr bwMode="auto">
          <a:xfrm>
            <a:off x="1371600" y="2049463"/>
            <a:ext cx="6915150" cy="2809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Classes as Components of Other Classes</a:t>
            </a:r>
            <a:endParaRPr lang="en-US" dirty="0"/>
          </a:p>
        </p:txBody>
      </p:sp>
      <p:sp>
        <p:nvSpPr>
          <p:cNvPr id="109570" name="Content Placeholder 2"/>
          <p:cNvSpPr>
            <a:spLocks noGrp="1"/>
          </p:cNvSpPr>
          <p:nvPr>
            <p:ph sz="quarter" idx="1"/>
          </p:nvPr>
        </p:nvSpPr>
        <p:spPr>
          <a:xfrm>
            <a:off x="612775" y="1600200"/>
            <a:ext cx="8153400" cy="4495800"/>
          </a:xfrm>
        </p:spPr>
        <p:txBody>
          <a:bodyPr/>
          <a:lstStyle/>
          <a:p>
            <a:r>
              <a:rPr lang="en-US" dirty="0" smtClean="0"/>
              <a:t>Class </a:t>
            </a:r>
            <a:r>
              <a:rPr lang="en-US" sz="2400" dirty="0" smtClean="0">
                <a:latin typeface="Courier New" pitchFamily="49" charset="0"/>
                <a:cs typeface="Courier New" pitchFamily="49" charset="0"/>
              </a:rPr>
              <a:t>Person</a:t>
            </a:r>
            <a:r>
              <a:rPr lang="en-US" sz="2400" dirty="0" smtClean="0"/>
              <a:t> </a:t>
            </a:r>
            <a:r>
              <a:rPr lang="en-US" dirty="0" smtClean="0"/>
              <a:t>has three data fields of type string</a:t>
            </a:r>
          </a:p>
          <a:p>
            <a:r>
              <a:rPr lang="en-US" dirty="0" smtClean="0"/>
              <a:t>This component relationship is represent by the solid diamonds in the following UML diagram</a:t>
            </a:r>
          </a:p>
        </p:txBody>
      </p:sp>
      <p:pic>
        <p:nvPicPr>
          <p:cNvPr id="109571" name="Picture 2"/>
          <p:cNvPicPr>
            <a:picLocks noChangeAspect="1" noChangeArrowheads="1"/>
          </p:cNvPicPr>
          <p:nvPr/>
        </p:nvPicPr>
        <p:blipFill>
          <a:blip r:embed="rId2"/>
          <a:srcRect/>
          <a:stretch>
            <a:fillRect/>
          </a:stretch>
        </p:blipFill>
        <p:spPr bwMode="auto">
          <a:xfrm>
            <a:off x="2743200" y="4191000"/>
            <a:ext cx="3829050" cy="8667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12775" y="228600"/>
            <a:ext cx="8153400" cy="990600"/>
          </a:xfrm>
        </p:spPr>
        <p:txBody>
          <a:bodyPr/>
          <a:lstStyle/>
          <a:p>
            <a:r>
              <a:rPr lang="en-US" smtClean="0"/>
              <a:t>Array Data Fields</a:t>
            </a:r>
          </a:p>
        </p:txBody>
      </p:sp>
      <p:sp>
        <p:nvSpPr>
          <p:cNvPr id="110594" name="Content Placeholder 2"/>
          <p:cNvSpPr>
            <a:spLocks noGrp="1"/>
          </p:cNvSpPr>
          <p:nvPr>
            <p:ph sz="quarter" idx="1"/>
          </p:nvPr>
        </p:nvSpPr>
        <p:spPr>
          <a:xfrm>
            <a:off x="612775" y="1600200"/>
            <a:ext cx="8153400" cy="4495800"/>
          </a:xfrm>
        </p:spPr>
        <p:txBody>
          <a:bodyPr/>
          <a:lstStyle/>
          <a:p>
            <a:r>
              <a:rPr lang="en-US" dirty="0" smtClean="0"/>
              <a:t>An array and the functions that process it are commonly encapsulated within a class</a:t>
            </a:r>
          </a:p>
          <a:p>
            <a:r>
              <a:rPr lang="en-US" dirty="0" smtClean="0"/>
              <a:t>If we want the client to specify the array size when an object is created, we need to define a constructor with the array size as a parameter</a:t>
            </a:r>
          </a:p>
          <a:p>
            <a:r>
              <a:rPr lang="en-US" dirty="0" smtClean="0"/>
              <a:t>The constructor then allocates storage for the new array</a:t>
            </a:r>
          </a:p>
          <a:p>
            <a:endParaRPr lang="en-US" dirty="0" smtClean="0"/>
          </a:p>
          <a:p>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12775" y="228600"/>
            <a:ext cx="8153400" cy="990600"/>
          </a:xfrm>
        </p:spPr>
        <p:txBody>
          <a:bodyPr/>
          <a:lstStyle/>
          <a:p>
            <a:r>
              <a:rPr lang="en-US" smtClean="0"/>
              <a:t>Array Data Fields (cont.)</a:t>
            </a:r>
          </a:p>
        </p:txBody>
      </p:sp>
      <p:pic>
        <p:nvPicPr>
          <p:cNvPr id="111618" name="Picture 2"/>
          <p:cNvPicPr>
            <a:picLocks noChangeAspect="1" noChangeArrowheads="1"/>
          </p:cNvPicPr>
          <p:nvPr/>
        </p:nvPicPr>
        <p:blipFill>
          <a:blip r:embed="rId2"/>
          <a:srcRect/>
          <a:stretch>
            <a:fillRect/>
          </a:stretch>
        </p:blipFill>
        <p:spPr bwMode="auto">
          <a:xfrm>
            <a:off x="2057400" y="1709738"/>
            <a:ext cx="5267325" cy="34385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12775" y="228600"/>
            <a:ext cx="8153400" cy="990600"/>
          </a:xfrm>
        </p:spPr>
        <p:txBody>
          <a:bodyPr/>
          <a:lstStyle/>
          <a:p>
            <a:r>
              <a:rPr lang="en-US" smtClean="0"/>
              <a:t>Array Data Fields (cont.)</a:t>
            </a:r>
          </a:p>
        </p:txBody>
      </p:sp>
      <p:pic>
        <p:nvPicPr>
          <p:cNvPr id="112642" name="Picture 2"/>
          <p:cNvPicPr>
            <a:picLocks noChangeAspect="1" noChangeArrowheads="1"/>
          </p:cNvPicPr>
          <p:nvPr/>
        </p:nvPicPr>
        <p:blipFill>
          <a:blip r:embed="rId2"/>
          <a:srcRect/>
          <a:stretch>
            <a:fillRect/>
          </a:stretch>
        </p:blipFill>
        <p:spPr bwMode="auto">
          <a:xfrm>
            <a:off x="1828800" y="1504950"/>
            <a:ext cx="4899025" cy="5353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612775" y="228600"/>
            <a:ext cx="8153400" cy="990600"/>
          </a:xfrm>
        </p:spPr>
        <p:txBody>
          <a:bodyPr/>
          <a:lstStyle/>
          <a:p>
            <a:r>
              <a:rPr lang="en-US" dirty="0" smtClean="0">
                <a:latin typeface="Courier New" pitchFamily="49" charset="0"/>
                <a:cs typeface="Courier New" pitchFamily="49" charset="0"/>
              </a:rPr>
              <a:t>Company.cpp</a:t>
            </a:r>
          </a:p>
        </p:txBody>
      </p:sp>
      <p:pic>
        <p:nvPicPr>
          <p:cNvPr id="113666" name="Picture 2"/>
          <p:cNvPicPr>
            <a:picLocks noChangeAspect="1" noChangeArrowheads="1"/>
          </p:cNvPicPr>
          <p:nvPr/>
        </p:nvPicPr>
        <p:blipFill>
          <a:blip r:embed="rId2"/>
          <a:srcRect/>
          <a:stretch>
            <a:fillRect/>
          </a:stretch>
        </p:blipFill>
        <p:spPr bwMode="auto">
          <a:xfrm>
            <a:off x="2012950" y="1524000"/>
            <a:ext cx="3535363" cy="1914525"/>
          </a:xfrm>
          <a:prstGeom prst="rect">
            <a:avLst/>
          </a:prstGeom>
          <a:noFill/>
          <a:ln w="9525">
            <a:noFill/>
            <a:miter lim="800000"/>
            <a:headEnd/>
            <a:tailEnd/>
          </a:ln>
        </p:spPr>
      </p:pic>
      <p:pic>
        <p:nvPicPr>
          <p:cNvPr id="113667" name="Picture 3"/>
          <p:cNvPicPr>
            <a:picLocks noChangeAspect="1" noChangeArrowheads="1"/>
          </p:cNvPicPr>
          <p:nvPr/>
        </p:nvPicPr>
        <p:blipFill>
          <a:blip r:embed="rId3"/>
          <a:srcRect/>
          <a:stretch>
            <a:fillRect/>
          </a:stretch>
        </p:blipFill>
        <p:spPr bwMode="auto">
          <a:xfrm>
            <a:off x="2012950" y="3425825"/>
            <a:ext cx="4114800" cy="3286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12775" y="228600"/>
            <a:ext cx="8153400" cy="990600"/>
          </a:xfrm>
        </p:spPr>
        <p:txBody>
          <a:bodyPr/>
          <a:lstStyle/>
          <a:p>
            <a:r>
              <a:rPr lang="en-US" smtClean="0"/>
              <a:t>Array Data Fields</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a:defRPr/>
            </a:pPr>
            <a:r>
              <a:rPr lang="en-US" dirty="0" smtClean="0"/>
              <a:t>The following </a:t>
            </a:r>
            <a:r>
              <a:rPr lang="en-US" sz="2400" dirty="0" smtClean="0">
                <a:latin typeface="Courier New" pitchFamily="49" charset="0"/>
                <a:cs typeface="Courier New" pitchFamily="49" charset="0"/>
              </a:rPr>
              <a:t>main</a:t>
            </a:r>
            <a:r>
              <a:rPr lang="en-US" sz="2400" dirty="0" smtClean="0"/>
              <a:t> </a:t>
            </a:r>
            <a:r>
              <a:rPr lang="en-US" dirty="0" smtClean="0"/>
              <a:t>function illustrates the use of class </a:t>
            </a:r>
            <a:r>
              <a:rPr lang="en-US" sz="2400" dirty="0">
                <a:latin typeface="Courier New" pitchFamily="49" charset="0"/>
                <a:cs typeface="Courier New" pitchFamily="49" charset="0"/>
              </a:rPr>
              <a:t>Company</a:t>
            </a:r>
            <a:r>
              <a:rPr lang="en-US" dirty="0" smtClean="0"/>
              <a:t> and displays the state of object </a:t>
            </a:r>
            <a:r>
              <a:rPr lang="en-US" sz="2400" dirty="0" smtClean="0">
                <a:latin typeface="Courier New" pitchFamily="49" charset="0"/>
                <a:cs typeface="Courier New" pitchFamily="49" charset="0"/>
              </a:rPr>
              <a:t>comp</a:t>
            </a:r>
          </a:p>
          <a:p>
            <a:pPr>
              <a:defRPr/>
            </a:pPr>
            <a:endParaRPr lang="en-US" sz="2400" dirty="0">
              <a:latin typeface="Courier New" pitchFamily="49" charset="0"/>
              <a:cs typeface="Courier New" pitchFamily="49" charset="0"/>
            </a:endParaRPr>
          </a:p>
          <a:p>
            <a:pPr marL="320675" lvl="1" indent="0">
              <a:buFont typeface="Wingdings 2" pitchFamily="18" charset="2"/>
              <a:buNone/>
              <a:defRPr/>
            </a:pPr>
            <a:r>
              <a:rPr lang="en-US" sz="2100" dirty="0" smtClean="0">
                <a:latin typeface="Courier New" pitchFamily="49" charset="0"/>
                <a:cs typeface="Courier New" pitchFamily="49" charset="0"/>
              </a:rPr>
              <a:t>#include "</a:t>
            </a:r>
            <a:r>
              <a:rPr lang="en-US" sz="2100" dirty="0" err="1" smtClean="0">
                <a:latin typeface="Courier New" pitchFamily="49" charset="0"/>
                <a:cs typeface="Courier New" pitchFamily="49" charset="0"/>
              </a:rPr>
              <a:t>Company.h</a:t>
            </a:r>
            <a:r>
              <a:rPr lang="en-US" sz="2100" dirty="0" smtClean="0">
                <a:latin typeface="Courier New" pitchFamily="49" charset="0"/>
                <a:cs typeface="Courier New" pitchFamily="49" charset="0"/>
              </a:rPr>
              <a:t>"</a:t>
            </a:r>
          </a:p>
          <a:p>
            <a:pPr marL="320675" lvl="1" indent="0">
              <a:buFont typeface="Wingdings 2" pitchFamily="18" charset="2"/>
              <a:buNone/>
              <a:defRPr/>
            </a:pPr>
            <a:r>
              <a:rPr lang="en-US" sz="2100" dirty="0" smtClean="0">
                <a:latin typeface="Courier New" pitchFamily="49" charset="0"/>
                <a:cs typeface="Courier New" pitchFamily="49" charset="0"/>
              </a:rPr>
              <a:t>#include &lt;</a:t>
            </a:r>
            <a:r>
              <a:rPr lang="en-US" sz="2100" dirty="0" err="1" smtClean="0">
                <a:latin typeface="Courier New" pitchFamily="49" charset="0"/>
                <a:cs typeface="Courier New" pitchFamily="49" charset="0"/>
              </a:rPr>
              <a:t>iostream</a:t>
            </a:r>
            <a:r>
              <a:rPr lang="en-US" sz="2100" dirty="0" smtClean="0">
                <a:latin typeface="Courier New" pitchFamily="49" charset="0"/>
                <a:cs typeface="Courier New" pitchFamily="49" charset="0"/>
              </a:rPr>
              <a:t>&gt;</a:t>
            </a:r>
          </a:p>
          <a:p>
            <a:pPr marL="320675" lvl="1" indent="0">
              <a:buFont typeface="Wingdings 2" pitchFamily="18" charset="2"/>
              <a:buNone/>
              <a:defRPr/>
            </a:pPr>
            <a:r>
              <a:rPr lang="en-US" sz="2100" dirty="0" smtClean="0">
                <a:latin typeface="Courier New" pitchFamily="49" charset="0"/>
                <a:cs typeface="Courier New" pitchFamily="49" charset="0"/>
              </a:rPr>
              <a:t>using </a:t>
            </a:r>
            <a:r>
              <a:rPr lang="en-US" sz="2100" dirty="0" err="1" smtClean="0">
                <a:latin typeface="Courier New" pitchFamily="49" charset="0"/>
                <a:cs typeface="Courier New" pitchFamily="49" charset="0"/>
              </a:rPr>
              <a:t>std</a:t>
            </a:r>
            <a:r>
              <a:rPr lang="en-US" sz="2100" dirty="0" smtClean="0">
                <a:latin typeface="Courier New" pitchFamily="49" charset="0"/>
                <a:cs typeface="Courier New" pitchFamily="49" charset="0"/>
              </a:rPr>
              <a:t>::</a:t>
            </a:r>
            <a:r>
              <a:rPr lang="en-US" sz="2100" dirty="0" err="1" smtClean="0">
                <a:latin typeface="Courier New" pitchFamily="49" charset="0"/>
                <a:cs typeface="Courier New" pitchFamily="49" charset="0"/>
              </a:rPr>
              <a:t>cout</a:t>
            </a:r>
            <a:r>
              <a:rPr lang="en-US" sz="2100" dirty="0" smtClean="0">
                <a:latin typeface="Courier New" pitchFamily="49" charset="0"/>
                <a:cs typeface="Courier New" pitchFamily="49" charset="0"/>
              </a:rPr>
              <a:t>;</a:t>
            </a:r>
          </a:p>
          <a:p>
            <a:pPr marL="320675" lvl="1" indent="0">
              <a:buFont typeface="Wingdings 2" pitchFamily="18" charset="2"/>
              <a:buNone/>
              <a:defRPr/>
            </a:pPr>
            <a:endParaRPr lang="en-US" sz="2100" dirty="0">
              <a:latin typeface="Courier New" pitchFamily="49" charset="0"/>
              <a:cs typeface="Courier New" pitchFamily="49" charset="0"/>
            </a:endParaRPr>
          </a:p>
          <a:p>
            <a:pPr marL="320675" lvl="1" indent="0">
              <a:buFont typeface="Wingdings 2" pitchFamily="18" charset="2"/>
              <a:buNone/>
              <a:defRPr/>
            </a:pPr>
            <a:r>
              <a:rPr lang="en-US" sz="2100" dirty="0" err="1" smtClean="0">
                <a:latin typeface="Courier New" pitchFamily="49" charset="0"/>
                <a:cs typeface="Courier New" pitchFamily="49" charset="0"/>
              </a:rPr>
              <a:t>int</a:t>
            </a:r>
            <a:r>
              <a:rPr lang="en-US" sz="2100" dirty="0" smtClean="0">
                <a:latin typeface="Courier New" pitchFamily="49" charset="0"/>
                <a:cs typeface="Courier New" pitchFamily="49" charset="0"/>
              </a:rPr>
              <a:t> main() {</a:t>
            </a:r>
          </a:p>
          <a:p>
            <a:pPr marL="320675" lvl="1" indent="0">
              <a:buFont typeface="Wingdings 2" pitchFamily="18" charset="2"/>
              <a:buNone/>
              <a:defRPr/>
            </a:pPr>
            <a:r>
              <a:rPr lang="en-US" sz="2100" dirty="0" smtClean="0">
                <a:latin typeface="Courier New" pitchFamily="49" charset="0"/>
                <a:cs typeface="Courier New" pitchFamily="49" charset="0"/>
              </a:rPr>
              <a:t>	Company comp(2);</a:t>
            </a:r>
          </a:p>
          <a:p>
            <a:pPr marL="320675" lvl="1" indent="0">
              <a:buFont typeface="Wingdings 2" pitchFamily="18" charset="2"/>
              <a:buNone/>
              <a:defRPr/>
            </a:pPr>
            <a:r>
              <a:rPr lang="en-US" sz="2100" dirty="0">
                <a:latin typeface="Courier New" pitchFamily="49" charset="0"/>
                <a:cs typeface="Courier New" pitchFamily="49" charset="0"/>
              </a:rPr>
              <a:t>	</a:t>
            </a:r>
            <a:r>
              <a:rPr lang="en-US" sz="2100" dirty="0" err="1" smtClean="0">
                <a:latin typeface="Courier New" pitchFamily="49" charset="0"/>
                <a:cs typeface="Courier New" pitchFamily="49" charset="0"/>
              </a:rPr>
              <a:t>comp.set_employee</a:t>
            </a:r>
            <a:r>
              <a:rPr lang="en-US" sz="2100" dirty="0" smtClean="0">
                <a:latin typeface="Courier New" pitchFamily="49" charset="0"/>
                <a:cs typeface="Courier New" pitchFamily="49" charset="0"/>
              </a:rPr>
              <a:t>(0, Person("Elliot", "K", "123", 1942));</a:t>
            </a:r>
          </a:p>
          <a:p>
            <a:pPr marL="320675" lvl="1" indent="0">
              <a:buFont typeface="Wingdings 2" pitchFamily="18" charset="2"/>
              <a:buNone/>
              <a:defRPr/>
            </a:pPr>
            <a:r>
              <a:rPr lang="en-US" sz="2100" dirty="0" smtClean="0">
                <a:latin typeface="Courier New" pitchFamily="49" charset="0"/>
                <a:cs typeface="Courier New" pitchFamily="49" charset="0"/>
              </a:rPr>
              <a:t>	</a:t>
            </a:r>
            <a:r>
              <a:rPr lang="en-US" sz="2100" dirty="0" err="1" smtClean="0">
                <a:latin typeface="Courier New" pitchFamily="49" charset="0"/>
                <a:cs typeface="Courier New" pitchFamily="49" charset="0"/>
              </a:rPr>
              <a:t>comp.set_employee</a:t>
            </a:r>
            <a:r>
              <a:rPr lang="en-US" sz="2100" dirty="0" smtClean="0">
                <a:latin typeface="Courier New" pitchFamily="49" charset="0"/>
                <a:cs typeface="Courier New" pitchFamily="49" charset="0"/>
              </a:rPr>
              <a:t>(1, </a:t>
            </a:r>
            <a:r>
              <a:rPr lang="en-US" sz="2100" dirty="0">
                <a:latin typeface="Courier New" pitchFamily="49" charset="0"/>
                <a:cs typeface="Courier New" pitchFamily="49" charset="0"/>
              </a:rPr>
              <a:t>Person</a:t>
            </a:r>
            <a:r>
              <a:rPr lang="en-US" sz="2100" dirty="0" smtClean="0">
                <a:latin typeface="Courier New" pitchFamily="49" charset="0"/>
                <a:cs typeface="Courier New" pitchFamily="49" charset="0"/>
              </a:rPr>
              <a:t>("Paul", "W", "234", 1945));</a:t>
            </a:r>
          </a:p>
          <a:p>
            <a:pPr marL="320675" lvl="1" indent="0">
              <a:buFont typeface="Wingdings 2" pitchFamily="18" charset="2"/>
              <a:buNone/>
              <a:defRPr/>
            </a:pPr>
            <a:r>
              <a:rPr lang="en-US" sz="2100" dirty="0">
                <a:latin typeface="Courier New" pitchFamily="49" charset="0"/>
                <a:cs typeface="Courier New" pitchFamily="49" charset="0"/>
              </a:rPr>
              <a:t>	</a:t>
            </a:r>
            <a:r>
              <a:rPr lang="en-US" sz="2100" dirty="0" err="1" smtClean="0">
                <a:latin typeface="Courier New" pitchFamily="49" charset="0"/>
                <a:cs typeface="Courier New" pitchFamily="49" charset="0"/>
              </a:rPr>
              <a:t>cout</a:t>
            </a:r>
            <a:r>
              <a:rPr lang="en-US" sz="2100" dirty="0" smtClean="0">
                <a:latin typeface="Courier New" pitchFamily="49" charset="0"/>
                <a:cs typeface="Courier New" pitchFamily="49" charset="0"/>
              </a:rPr>
              <a:t> &lt;&lt; comp;</a:t>
            </a:r>
            <a:endParaRPr lang="en-US" sz="2100" dirty="0">
              <a:latin typeface="Courier New" pitchFamily="49" charset="0"/>
              <a:cs typeface="Courier New" pitchFamily="49" charset="0"/>
            </a:endParaRPr>
          </a:p>
          <a:p>
            <a:pPr marL="320675" lvl="1" indent="0">
              <a:buFont typeface="Wingdings 2" pitchFamily="18" charset="2"/>
              <a:buNone/>
              <a:defRPr/>
            </a:pPr>
            <a:r>
              <a:rPr lang="en-US" sz="2100" dirty="0" smtClean="0">
                <a:latin typeface="Courier New" pitchFamily="49" charset="0"/>
                <a:cs typeface="Courier New" pitchFamily="49" charset="0"/>
              </a:rPr>
              <a:t>	return 0;</a:t>
            </a:r>
          </a:p>
          <a:p>
            <a:pPr marL="320675" lvl="1" indent="0">
              <a:buFont typeface="Wingdings 2" pitchFamily="18" charset="2"/>
              <a:buNone/>
              <a:defRPr/>
            </a:pPr>
            <a:r>
              <a:rPr lang="en-US" sz="2100" dirty="0" smtClean="0">
                <a:latin typeface="Courier New" pitchFamily="49" charset="0"/>
                <a:cs typeface="Courier New" pitchFamily="49" charset="0"/>
              </a:rPr>
              <a:t>}</a:t>
            </a:r>
            <a:endParaRPr lang="en-US" sz="2100" dirty="0">
              <a:latin typeface="Courier New" pitchFamily="49" charset="0"/>
              <a:cs typeface="Courier New" pitchFamily="49" charset="0"/>
            </a:endParaRPr>
          </a:p>
          <a:p>
            <a:pPr>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Documentation Styles for Classes and Functions</a:t>
            </a:r>
            <a:endParaRPr lang="en-US" dirty="0"/>
          </a:p>
        </p:txBody>
      </p:sp>
      <p:sp>
        <p:nvSpPr>
          <p:cNvPr id="115714" name="Content Placeholder 2"/>
          <p:cNvSpPr>
            <a:spLocks noGrp="1"/>
          </p:cNvSpPr>
          <p:nvPr>
            <p:ph sz="quarter" idx="1"/>
          </p:nvPr>
        </p:nvSpPr>
        <p:spPr>
          <a:xfrm>
            <a:off x="612775" y="1600200"/>
            <a:ext cx="8153400" cy="4495800"/>
          </a:xfrm>
        </p:spPr>
        <p:txBody>
          <a:bodyPr/>
          <a:lstStyle/>
          <a:p>
            <a:pPr>
              <a:lnSpc>
                <a:spcPct val="90000"/>
              </a:lnSpc>
            </a:pPr>
            <a:r>
              <a:rPr lang="en-US" sz="2700" smtClean="0"/>
              <a:t>We write documentation comments for classes, member functions, and data members in a standard format that originally was developed for the Java language</a:t>
            </a:r>
          </a:p>
          <a:p>
            <a:pPr>
              <a:lnSpc>
                <a:spcPct val="90000"/>
              </a:lnSpc>
            </a:pPr>
            <a:r>
              <a:rPr lang="en-US" sz="2700" smtClean="0"/>
              <a:t>The Java SDK contains a program called Javadoc that reads a Java program file and writes neatly formatted HTML documentation pages if the program contains the documentation comments in the standard form</a:t>
            </a:r>
          </a:p>
          <a:p>
            <a:pPr>
              <a:lnSpc>
                <a:spcPct val="90000"/>
              </a:lnSpc>
            </a:pPr>
            <a:r>
              <a:rPr lang="en-US" sz="2700" smtClean="0"/>
              <a:t>The format has gained popularity for documenting programs in other languages</a:t>
            </a:r>
          </a:p>
          <a:p>
            <a:pPr>
              <a:lnSpc>
                <a:spcPct val="90000"/>
              </a:lnSpc>
            </a:pPr>
            <a:r>
              <a:rPr lang="en-US" sz="2700" smtClean="0"/>
              <a:t>Two freely available programs that run on C++ code are DOC++ and Doxygen</a:t>
            </a:r>
          </a:p>
        </p:txBody>
      </p:sp>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Documentation Styles for Classes and Functions </a:t>
            </a:r>
            <a:r>
              <a:rPr lang="en-US" dirty="0"/>
              <a:t>(cont.)</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a:defRPr/>
            </a:pPr>
            <a:r>
              <a:rPr lang="en-US" dirty="0" smtClean="0"/>
              <a:t>These programs look for text enclosed within the delimiters </a:t>
            </a:r>
            <a:r>
              <a:rPr lang="en-US" sz="2400" dirty="0" smtClean="0">
                <a:latin typeface="Courier New" pitchFamily="49" charset="0"/>
                <a:cs typeface="Courier New" pitchFamily="49" charset="0"/>
              </a:rPr>
              <a:t>/**</a:t>
            </a:r>
            <a:r>
              <a:rPr lang="en-US" dirty="0" smtClean="0"/>
              <a:t> and </a:t>
            </a:r>
            <a:r>
              <a:rPr lang="en-US" sz="2400" dirty="0" smtClean="0">
                <a:latin typeface="Courier New" pitchFamily="49" charset="0"/>
                <a:cs typeface="Courier New" pitchFamily="49" charset="0"/>
              </a:rPr>
              <a:t>*/</a:t>
            </a:r>
          </a:p>
          <a:p>
            <a:pPr>
              <a:defRPr/>
            </a:pPr>
            <a:r>
              <a:rPr lang="en-US" dirty="0" smtClean="0"/>
              <a:t>Lines within these delimiters that begin with the symbol </a:t>
            </a:r>
            <a:r>
              <a:rPr lang="en-US" sz="2400" dirty="0">
                <a:latin typeface="Courier New" pitchFamily="49" charset="0"/>
                <a:cs typeface="Courier New" pitchFamily="49" charset="0"/>
              </a:rPr>
              <a:t>@</a:t>
            </a:r>
            <a:r>
              <a:rPr lang="en-US" dirty="0" smtClean="0"/>
              <a:t> are tags</a:t>
            </a:r>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Use one </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param</a:t>
            </a:r>
            <a:r>
              <a:rPr lang="en-US" sz="2400" dirty="0">
                <a:latin typeface="Courier New" pitchFamily="49" charset="0"/>
                <a:cs typeface="Courier New" pitchFamily="49" charset="0"/>
              </a:rPr>
              <a:t> </a:t>
            </a:r>
            <a:r>
              <a:rPr lang="en-US" dirty="0" smtClean="0"/>
              <a:t>tag for each function parameter</a:t>
            </a:r>
          </a:p>
          <a:p>
            <a:pPr>
              <a:defRPr/>
            </a:pPr>
            <a:r>
              <a:rPr lang="en-US" dirty="0" smtClean="0"/>
              <a:t>Do not use a </a:t>
            </a:r>
            <a:r>
              <a:rPr lang="en-US" sz="2400" dirty="0">
                <a:latin typeface="Courier New" pitchFamily="49" charset="0"/>
                <a:cs typeface="Courier New" pitchFamily="49" charset="0"/>
              </a:rPr>
              <a:t>@return</a:t>
            </a:r>
            <a:r>
              <a:rPr lang="en-US" dirty="0" smtClean="0"/>
              <a:t> tag for void functions</a:t>
            </a:r>
          </a:p>
          <a:p>
            <a:pPr>
              <a:defRPr/>
            </a:pPr>
            <a:r>
              <a:rPr lang="en-US" dirty="0" smtClean="0"/>
              <a:t>The first line of the delimitated comment appears in the function summary part of the HTML page</a:t>
            </a:r>
          </a:p>
          <a:p>
            <a:pPr lvl="1">
              <a:defRPr/>
            </a:pPr>
            <a:r>
              <a:rPr lang="en-US" dirty="0" smtClean="0"/>
              <a:t>(the image on the following slide was produced by running </a:t>
            </a:r>
            <a:r>
              <a:rPr lang="en-US" dirty="0" err="1" smtClean="0"/>
              <a:t>Doxygen</a:t>
            </a:r>
            <a:r>
              <a:rPr lang="en-US" dirty="0" smtClean="0"/>
              <a:t> for class </a:t>
            </a:r>
            <a:r>
              <a:rPr lang="en-US" sz="2400" dirty="0" smtClean="0">
                <a:latin typeface="Courier New" pitchFamily="49" charset="0"/>
                <a:cs typeface="Courier New" pitchFamily="49" charset="0"/>
              </a:rPr>
              <a:t>Person</a:t>
            </a:r>
            <a:r>
              <a:rPr lang="en-US" dirty="0" smtClean="0"/>
              <a:t>)</a:t>
            </a:r>
            <a:endParaRPr lang="en-US" dirty="0"/>
          </a:p>
        </p:txBody>
      </p:sp>
      <p:pic>
        <p:nvPicPr>
          <p:cNvPr id="116739" name="Picture 2"/>
          <p:cNvPicPr>
            <a:picLocks noChangeAspect="1" noChangeArrowheads="1"/>
          </p:cNvPicPr>
          <p:nvPr/>
        </p:nvPicPr>
        <p:blipFill>
          <a:blip r:embed="rId2"/>
          <a:srcRect/>
          <a:stretch>
            <a:fillRect/>
          </a:stretch>
        </p:blipFill>
        <p:spPr bwMode="auto">
          <a:xfrm>
            <a:off x="990600" y="2698750"/>
            <a:ext cx="6877050" cy="1028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en-US" b="1" smtClean="0"/>
              <a:t>Chapter Objectives </a:t>
            </a:r>
            <a:r>
              <a:rPr lang="en-US" smtClean="0"/>
              <a:t>(cont.)</a:t>
            </a:r>
          </a:p>
        </p:txBody>
      </p:sp>
      <p:sp>
        <p:nvSpPr>
          <p:cNvPr id="16386" name="Content Placeholder 2"/>
          <p:cNvSpPr>
            <a:spLocks noGrp="1"/>
          </p:cNvSpPr>
          <p:nvPr>
            <p:ph sz="quarter" idx="1"/>
          </p:nvPr>
        </p:nvSpPr>
        <p:spPr>
          <a:xfrm>
            <a:off x="612775" y="1600200"/>
            <a:ext cx="8153400" cy="4495800"/>
          </a:xfrm>
        </p:spPr>
        <p:txBody>
          <a:bodyPr/>
          <a:lstStyle/>
          <a:p>
            <a:pPr eaLnBrk="1" hangingPunct="1">
              <a:lnSpc>
                <a:spcPct val="80000"/>
              </a:lnSpc>
            </a:pPr>
            <a:r>
              <a:rPr lang="en-US" sz="2500" smtClean="0"/>
              <a:t>To learn the role of abstract data types in building models of computer systems and how to implement them using classes and interfaces</a:t>
            </a:r>
          </a:p>
          <a:p>
            <a:pPr eaLnBrk="1" hangingPunct="1">
              <a:lnSpc>
                <a:spcPct val="80000"/>
              </a:lnSpc>
            </a:pPr>
            <a:r>
              <a:rPr lang="en-US" sz="2500" smtClean="0"/>
              <a:t>To become familiar with use cases as a tool to document a system's interaction with the user</a:t>
            </a:r>
          </a:p>
          <a:p>
            <a:pPr eaLnBrk="1" hangingPunct="1">
              <a:lnSpc>
                <a:spcPct val="80000"/>
              </a:lnSpc>
            </a:pPr>
            <a:r>
              <a:rPr lang="en-US" sz="2500" smtClean="0"/>
              <a:t>To understand the software design process by following the design and implementation of an array-based telephone directory</a:t>
            </a:r>
          </a:p>
          <a:p>
            <a:pPr eaLnBrk="1" hangingPunct="1">
              <a:lnSpc>
                <a:spcPct val="80000"/>
              </a:lnSpc>
            </a:pPr>
            <a:r>
              <a:rPr lang="en-US" sz="2500" smtClean="0"/>
              <a:t>To become familiar with sequence diagrams as a tool for documenting the interaction between multiple classes used in a program</a:t>
            </a:r>
          </a:p>
          <a:p>
            <a:pPr eaLnBrk="1" hangingPunct="1">
              <a:lnSpc>
                <a:spcPct val="80000"/>
              </a:lnSpc>
            </a:pPr>
            <a:endParaRPr lang="en-US" sz="2500" smtClean="0"/>
          </a:p>
          <a:p>
            <a:pPr eaLnBrk="1" hangingPunct="1">
              <a:lnSpc>
                <a:spcPct val="80000"/>
              </a:lnSpc>
            </a:pPr>
            <a:endParaRPr lang="en-US" sz="2500" smtClean="0"/>
          </a:p>
          <a:p>
            <a:pPr eaLnBrk="1" hangingPunct="1">
              <a:lnSpc>
                <a:spcPct val="80000"/>
              </a:lnSpc>
            </a:pPr>
            <a:endParaRPr lang="en-US" sz="250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Documentation Styles for Classes and Functions </a:t>
            </a:r>
            <a:r>
              <a:rPr lang="en-US" dirty="0"/>
              <a:t>(cont.)</a:t>
            </a:r>
          </a:p>
        </p:txBody>
      </p:sp>
      <p:pic>
        <p:nvPicPr>
          <p:cNvPr id="117762" name="Picture 2"/>
          <p:cNvPicPr>
            <a:picLocks noChangeAspect="1" noChangeArrowheads="1"/>
          </p:cNvPicPr>
          <p:nvPr/>
        </p:nvPicPr>
        <p:blipFill>
          <a:blip r:embed="rId2"/>
          <a:srcRect/>
          <a:stretch>
            <a:fillRect/>
          </a:stretch>
        </p:blipFill>
        <p:spPr bwMode="auto">
          <a:xfrm>
            <a:off x="1295400" y="1524000"/>
            <a:ext cx="6877050" cy="50387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4"/>
          <p:cNvSpPr>
            <a:spLocks noGrp="1"/>
          </p:cNvSpPr>
          <p:nvPr>
            <p:ph type="body" idx="1"/>
          </p:nvPr>
        </p:nvSpPr>
        <p:spPr/>
        <p:txBody>
          <a:bodyPr/>
          <a:lstStyle/>
          <a:p>
            <a:pPr eaLnBrk="1" hangingPunct="1"/>
            <a:r>
              <a:rPr lang="en-US" smtClean="0">
                <a:solidFill>
                  <a:srgbClr val="898989"/>
                </a:solidFill>
              </a:rPr>
              <a:t>Section 1.4</a:t>
            </a:r>
          </a:p>
        </p:txBody>
      </p:sp>
      <p:sp>
        <p:nvSpPr>
          <p:cNvPr id="118786" name="Title 3"/>
          <p:cNvSpPr>
            <a:spLocks noGrp="1"/>
          </p:cNvSpPr>
          <p:nvPr>
            <p:ph type="title"/>
          </p:nvPr>
        </p:nvSpPr>
        <p:spPr/>
        <p:txBody>
          <a:bodyPr/>
          <a:lstStyle/>
          <a:p>
            <a:pPr eaLnBrk="1" hangingPunct="1"/>
            <a:r>
              <a:rPr lang="en-US" sz="3600" smtClean="0"/>
              <a:t>Abstract Data Types, Interfaces, and Pre- and Postconditions</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b="1" smtClean="0"/>
              <a:t>ADTs</a:t>
            </a:r>
            <a:endParaRPr lang="en-US" smtClean="0"/>
          </a:p>
        </p:txBody>
      </p:sp>
      <p:sp>
        <p:nvSpPr>
          <p:cNvPr id="119810" name="Content Placeholder 2"/>
          <p:cNvSpPr>
            <a:spLocks noGrp="1"/>
          </p:cNvSpPr>
          <p:nvPr>
            <p:ph sz="quarter" idx="1"/>
          </p:nvPr>
        </p:nvSpPr>
        <p:spPr>
          <a:xfrm>
            <a:off x="609600" y="1589088"/>
            <a:ext cx="3886200" cy="4572000"/>
          </a:xfrm>
        </p:spPr>
        <p:txBody>
          <a:bodyPr/>
          <a:lstStyle/>
          <a:p>
            <a:pPr eaLnBrk="1" hangingPunct="1">
              <a:lnSpc>
                <a:spcPct val="90000"/>
              </a:lnSpc>
            </a:pPr>
            <a:r>
              <a:rPr lang="en-US" sz="2600" i="1" smtClean="0"/>
              <a:t>Abstract Data Type </a:t>
            </a:r>
            <a:r>
              <a:rPr lang="en-US" sz="2600" smtClean="0"/>
              <a:t>(ADT)</a:t>
            </a:r>
          </a:p>
          <a:p>
            <a:pPr eaLnBrk="1" hangingPunct="1">
              <a:lnSpc>
                <a:spcPct val="90000"/>
              </a:lnSpc>
            </a:pPr>
            <a:r>
              <a:rPr lang="en-US" sz="2600" smtClean="0"/>
              <a:t>An </a:t>
            </a:r>
            <a:r>
              <a:rPr lang="en-US" sz="2600" i="1" smtClean="0"/>
              <a:t>encapsulation</a:t>
            </a:r>
            <a:r>
              <a:rPr lang="en-US" sz="2600" smtClean="0"/>
              <a:t> of data and methods </a:t>
            </a:r>
          </a:p>
          <a:p>
            <a:pPr eaLnBrk="1" hangingPunct="1">
              <a:lnSpc>
                <a:spcPct val="90000"/>
              </a:lnSpc>
            </a:pPr>
            <a:r>
              <a:rPr lang="en-US" sz="2600" smtClean="0"/>
              <a:t>Allows for </a:t>
            </a:r>
            <a:r>
              <a:rPr lang="en-US" sz="2600" i="1" smtClean="0"/>
              <a:t>reusable code</a:t>
            </a:r>
          </a:p>
          <a:p>
            <a:pPr eaLnBrk="1" hangingPunct="1">
              <a:lnSpc>
                <a:spcPct val="90000"/>
              </a:lnSpc>
            </a:pPr>
            <a:r>
              <a:rPr lang="en-US" sz="2600" smtClean="0"/>
              <a:t>The user need not know about the implementation of the ADT</a:t>
            </a:r>
          </a:p>
          <a:p>
            <a:pPr eaLnBrk="1" hangingPunct="1">
              <a:lnSpc>
                <a:spcPct val="90000"/>
              </a:lnSpc>
            </a:pPr>
            <a:r>
              <a:rPr lang="en-US" sz="2600" smtClean="0"/>
              <a:t>A user interacts with the ADT using only public methods</a:t>
            </a:r>
          </a:p>
          <a:p>
            <a:pPr eaLnBrk="1" hangingPunct="1">
              <a:lnSpc>
                <a:spcPct val="90000"/>
              </a:lnSpc>
            </a:pPr>
            <a:endParaRPr lang="en-US" sz="2600" smtClean="0"/>
          </a:p>
          <a:p>
            <a:pPr eaLnBrk="1" hangingPunct="1">
              <a:lnSpc>
                <a:spcPct val="90000"/>
              </a:lnSpc>
              <a:buFont typeface="Arial" charset="0"/>
              <a:buNone/>
            </a:pPr>
            <a:endParaRPr lang="en-US" sz="2600" smtClean="0"/>
          </a:p>
        </p:txBody>
      </p:sp>
      <p:pic>
        <p:nvPicPr>
          <p:cNvPr id="119811" name="Picture 2" descr="C:\Documents and Settings\Administrator\My Documents\Koffman\PPTs\JPEGS\JWCL233_Koffman JPG files\ch01\w0001-nn.jpg"/>
          <p:cNvPicPr>
            <a:picLocks noChangeAspect="1" noChangeArrowheads="1"/>
          </p:cNvPicPr>
          <p:nvPr/>
        </p:nvPicPr>
        <p:blipFill>
          <a:blip r:embed="rId2"/>
          <a:srcRect/>
          <a:stretch>
            <a:fillRect/>
          </a:stretch>
        </p:blipFill>
        <p:spPr bwMode="auto">
          <a:xfrm>
            <a:off x="5029200" y="1905000"/>
            <a:ext cx="2743200" cy="4598988"/>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a:xfrm>
            <a:off x="612775" y="228600"/>
            <a:ext cx="8153400" cy="990600"/>
          </a:xfrm>
        </p:spPr>
        <p:txBody>
          <a:bodyPr/>
          <a:lstStyle/>
          <a:p>
            <a:pPr eaLnBrk="1" hangingPunct="1"/>
            <a:r>
              <a:rPr lang="en-US" b="1" smtClean="0"/>
              <a:t>ADTs</a:t>
            </a:r>
            <a:r>
              <a:rPr lang="en-US" smtClean="0"/>
              <a:t> (cont.)</a:t>
            </a:r>
          </a:p>
        </p:txBody>
      </p:sp>
      <p:sp>
        <p:nvSpPr>
          <p:cNvPr id="120834" name="Rectangle 3"/>
          <p:cNvSpPr>
            <a:spLocks noGrp="1"/>
          </p:cNvSpPr>
          <p:nvPr>
            <p:ph sz="quarter" idx="1"/>
          </p:nvPr>
        </p:nvSpPr>
        <p:spPr>
          <a:xfrm>
            <a:off x="612775" y="1600200"/>
            <a:ext cx="8153400" cy="4495800"/>
          </a:xfrm>
        </p:spPr>
        <p:txBody>
          <a:bodyPr/>
          <a:lstStyle/>
          <a:p>
            <a:pPr eaLnBrk="1" hangingPunct="1">
              <a:lnSpc>
                <a:spcPct val="80000"/>
              </a:lnSpc>
            </a:pPr>
            <a:r>
              <a:rPr lang="en-US" sz="2700" dirty="0" smtClean="0"/>
              <a:t>A class provides one way to implement an ADT in C++</a:t>
            </a:r>
          </a:p>
          <a:p>
            <a:pPr eaLnBrk="1" hangingPunct="1">
              <a:lnSpc>
                <a:spcPct val="80000"/>
              </a:lnSpc>
            </a:pPr>
            <a:r>
              <a:rPr lang="en-US" sz="2700" dirty="0" smtClean="0"/>
              <a:t>Public functions control access to private data fields and determine the manner in which the data is manipulated</a:t>
            </a:r>
          </a:p>
          <a:p>
            <a:pPr eaLnBrk="1" hangingPunct="1">
              <a:lnSpc>
                <a:spcPct val="80000"/>
              </a:lnSpc>
            </a:pPr>
            <a:r>
              <a:rPr lang="en-US" sz="2700" dirty="0"/>
              <a:t>A</a:t>
            </a:r>
            <a:r>
              <a:rPr lang="en-US" sz="2700" dirty="0" smtClean="0"/>
              <a:t> primary goal of this course is to learn how to write and use ADTs in programming</a:t>
            </a:r>
          </a:p>
          <a:p>
            <a:pPr eaLnBrk="1" hangingPunct="1">
              <a:lnSpc>
                <a:spcPct val="80000"/>
              </a:lnSpc>
            </a:pPr>
            <a:r>
              <a:rPr lang="en-US" sz="2700" dirty="0" smtClean="0"/>
              <a:t>Creating our own library of ADT implementations (classes) </a:t>
            </a:r>
            <a:r>
              <a:rPr lang="en-US" sz="2700" smtClean="0"/>
              <a:t>that have </a:t>
            </a:r>
            <a:r>
              <a:rPr lang="en-US" sz="2700" dirty="0" smtClean="0"/>
              <a:t>been coded, debugged, and tested makes it easier to design and implement new application programs</a:t>
            </a:r>
          </a:p>
          <a:p>
            <a:pPr eaLnBrk="1" hangingPunct="1">
              <a:lnSpc>
                <a:spcPct val="80000"/>
              </a:lnSpc>
            </a:pPr>
            <a:r>
              <a:rPr lang="en-US" sz="2700" dirty="0" smtClean="0"/>
              <a:t>The C++ Standard Library provides a rich collection ADT implementations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4"/>
          <p:cNvSpPr>
            <a:spLocks noGrp="1"/>
          </p:cNvSpPr>
          <p:nvPr>
            <p:ph type="title"/>
          </p:nvPr>
        </p:nvSpPr>
        <p:spPr>
          <a:xfrm>
            <a:off x="612775" y="228600"/>
            <a:ext cx="8153400" cy="990600"/>
          </a:xfrm>
        </p:spPr>
        <p:txBody>
          <a:bodyPr/>
          <a:lstStyle/>
          <a:p>
            <a:pPr eaLnBrk="1" hangingPunct="1"/>
            <a:r>
              <a:rPr lang="en-US" b="1" smtClean="0"/>
              <a:t>ADTs and Interfaces</a:t>
            </a:r>
          </a:p>
        </p:txBody>
      </p:sp>
      <p:sp>
        <p:nvSpPr>
          <p:cNvPr id="19458" name="Content Placeholder 5"/>
          <p:cNvSpPr>
            <a:spLocks noGrp="1"/>
          </p:cNvSpPr>
          <p:nvPr>
            <p:ph sz="quarter" idx="1"/>
          </p:nvPr>
        </p:nvSpPr>
        <p:spPr>
          <a:xfrm>
            <a:off x="612775" y="1600200"/>
            <a:ext cx="8153400" cy="4495800"/>
          </a:xfrm>
        </p:spPr>
        <p:txBody>
          <a:bodyPr>
            <a:normAutofit lnSpcReduction="10000"/>
          </a:bodyPr>
          <a:lstStyle/>
          <a:p>
            <a:pPr eaLnBrk="1" hangingPunct="1">
              <a:lnSpc>
                <a:spcPct val="90000"/>
              </a:lnSpc>
              <a:defRPr/>
            </a:pPr>
            <a:r>
              <a:rPr lang="en-US" dirty="0" smtClean="0"/>
              <a:t>The public part of a class definition specifies (but does not implement) an ADT</a:t>
            </a:r>
          </a:p>
          <a:p>
            <a:pPr eaLnBrk="1" hangingPunct="1">
              <a:lnSpc>
                <a:spcPct val="90000"/>
              </a:lnSpc>
              <a:defRPr/>
            </a:pPr>
            <a:r>
              <a:rPr lang="en-US" dirty="0" smtClean="0"/>
              <a:t>It specifies the</a:t>
            </a:r>
          </a:p>
          <a:p>
            <a:pPr lvl="1" eaLnBrk="1" hangingPunct="1">
              <a:lnSpc>
                <a:spcPct val="90000"/>
              </a:lnSpc>
              <a:defRPr/>
            </a:pPr>
            <a:r>
              <a:rPr lang="en-US" dirty="0" smtClean="0"/>
              <a:t>names</a:t>
            </a:r>
          </a:p>
          <a:p>
            <a:pPr lvl="1" eaLnBrk="1" hangingPunct="1">
              <a:lnSpc>
                <a:spcPct val="90000"/>
              </a:lnSpc>
              <a:defRPr/>
            </a:pPr>
            <a:r>
              <a:rPr lang="en-US" dirty="0" smtClean="0"/>
              <a:t>parameters</a:t>
            </a:r>
          </a:p>
          <a:p>
            <a:pPr lvl="1" eaLnBrk="1" hangingPunct="1">
              <a:lnSpc>
                <a:spcPct val="90000"/>
              </a:lnSpc>
              <a:defRPr/>
            </a:pPr>
            <a:r>
              <a:rPr lang="en-US" dirty="0" smtClean="0"/>
              <a:t>return values</a:t>
            </a:r>
          </a:p>
          <a:p>
            <a:pPr marL="320675" lvl="1" indent="0" eaLnBrk="1" hangingPunct="1">
              <a:lnSpc>
                <a:spcPct val="90000"/>
              </a:lnSpc>
              <a:buFont typeface="Wingdings 2" pitchFamily="18" charset="2"/>
              <a:buNone/>
              <a:defRPr/>
            </a:pPr>
            <a:r>
              <a:rPr lang="en-US" sz="2800" dirty="0" smtClean="0"/>
              <a:t>of the ADT operations without specifying how the operations are performed or how the data is represented internally</a:t>
            </a:r>
          </a:p>
          <a:p>
            <a:pPr eaLnBrk="1" hangingPunct="1">
              <a:lnSpc>
                <a:spcPct val="90000"/>
              </a:lnSpc>
              <a:defRPr/>
            </a:pPr>
            <a:r>
              <a:rPr lang="en-US" dirty="0" smtClean="0"/>
              <a:t>The public part of a class definition defines the </a:t>
            </a:r>
            <a:r>
              <a:rPr lang="en-US" i="1" dirty="0" smtClean="0"/>
              <a:t>interface</a:t>
            </a:r>
            <a:r>
              <a:rPr lang="en-US" dirty="0" smtClean="0"/>
              <a:t> for the class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4"/>
          <p:cNvSpPr>
            <a:spLocks noGrp="1"/>
          </p:cNvSpPr>
          <p:nvPr>
            <p:ph type="title"/>
          </p:nvPr>
        </p:nvSpPr>
        <p:spPr>
          <a:xfrm>
            <a:off x="612775" y="228600"/>
            <a:ext cx="8153400" cy="990600"/>
          </a:xfrm>
        </p:spPr>
        <p:txBody>
          <a:bodyPr/>
          <a:lstStyle/>
          <a:p>
            <a:pPr eaLnBrk="1" hangingPunct="1"/>
            <a:r>
              <a:rPr lang="en-US" b="1" smtClean="0"/>
              <a:t>ADTs and Interfaces </a:t>
            </a:r>
            <a:r>
              <a:rPr lang="en-US" smtClean="0"/>
              <a:t>(cont.)</a:t>
            </a:r>
            <a:endParaRPr lang="en-US" b="1" smtClean="0"/>
          </a:p>
        </p:txBody>
      </p:sp>
      <p:sp>
        <p:nvSpPr>
          <p:cNvPr id="19458" name="Content Placeholder 5"/>
          <p:cNvSpPr>
            <a:spLocks noGrp="1"/>
          </p:cNvSpPr>
          <p:nvPr>
            <p:ph sz="quarter" idx="1"/>
          </p:nvPr>
        </p:nvSpPr>
        <p:spPr>
          <a:xfrm>
            <a:off x="612775" y="1600200"/>
            <a:ext cx="8153400" cy="4495800"/>
          </a:xfrm>
        </p:spPr>
        <p:txBody>
          <a:bodyPr>
            <a:normAutofit lnSpcReduction="10000"/>
          </a:bodyPr>
          <a:lstStyle/>
          <a:p>
            <a:pPr eaLnBrk="1" hangingPunct="1">
              <a:lnSpc>
                <a:spcPct val="90000"/>
              </a:lnSpc>
              <a:defRPr/>
            </a:pPr>
            <a:r>
              <a:rPr lang="en-US" dirty="0"/>
              <a:t>An ADT describes a set of classes that perform the operations and define the internal data</a:t>
            </a:r>
          </a:p>
          <a:p>
            <a:pPr eaLnBrk="1" hangingPunct="1">
              <a:lnSpc>
                <a:spcPct val="90000"/>
              </a:lnSpc>
              <a:defRPr/>
            </a:pPr>
            <a:r>
              <a:rPr lang="en-US" dirty="0" smtClean="0"/>
              <a:t>Classes that declare the data fields and code member functions that perform the operations </a:t>
            </a:r>
            <a:r>
              <a:rPr lang="en-US" i="1" dirty="0" smtClean="0"/>
              <a:t>implement</a:t>
            </a:r>
            <a:r>
              <a:rPr lang="en-US" dirty="0" smtClean="0"/>
              <a:t> the ADT</a:t>
            </a:r>
          </a:p>
          <a:p>
            <a:pPr eaLnBrk="1" hangingPunct="1">
              <a:lnSpc>
                <a:spcPct val="90000"/>
              </a:lnSpc>
              <a:defRPr/>
            </a:pPr>
            <a:r>
              <a:rPr lang="en-US" dirty="0" smtClean="0"/>
              <a:t>ADTs often can be implemented in more than one way</a:t>
            </a:r>
          </a:p>
          <a:p>
            <a:pPr eaLnBrk="1" hangingPunct="1">
              <a:lnSpc>
                <a:spcPct val="90000"/>
              </a:lnSpc>
              <a:defRPr/>
            </a:pPr>
            <a:r>
              <a:rPr lang="en-US" dirty="0" smtClean="0"/>
              <a:t>Hence, more than one class can implement an ADT</a:t>
            </a:r>
          </a:p>
          <a:p>
            <a:pPr eaLnBrk="1" hangingPunct="1">
              <a:lnSpc>
                <a:spcPct val="90000"/>
              </a:lnSpc>
              <a:defRPr/>
            </a:pPr>
            <a:r>
              <a:rPr lang="en-US" dirty="0" smtClean="0"/>
              <a:t>Each class that implements an ADT must provide the complete definition (implementation) of all operations declared in the ADT</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An ADT for a Telephone Directory Class</a:t>
            </a:r>
            <a:endParaRPr lang="en-US" dirty="0"/>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We define an ADT that specifies the operations required of all classes that may implement the ADT</a:t>
            </a:r>
          </a:p>
          <a:p>
            <a:pPr marL="0" indent="0">
              <a:buFont typeface="Wingdings" pitchFamily="2" charset="2"/>
              <a:buNone/>
              <a:defRPr/>
            </a:pPr>
            <a:endParaRPr lang="en-US" dirty="0"/>
          </a:p>
        </p:txBody>
      </p:sp>
      <p:pic>
        <p:nvPicPr>
          <p:cNvPr id="123907" name="Picture 2"/>
          <p:cNvPicPr>
            <a:picLocks noChangeAspect="1" noChangeArrowheads="1"/>
          </p:cNvPicPr>
          <p:nvPr/>
        </p:nvPicPr>
        <p:blipFill>
          <a:blip r:embed="rId2"/>
          <a:srcRect/>
          <a:stretch>
            <a:fillRect/>
          </a:stretch>
        </p:blipFill>
        <p:spPr bwMode="auto">
          <a:xfrm>
            <a:off x="304800" y="2590800"/>
            <a:ext cx="8696325" cy="3305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12775" y="228600"/>
            <a:ext cx="8153400" cy="990600"/>
          </a:xfrm>
        </p:spPr>
        <p:txBody>
          <a:bodyPr/>
          <a:lstStyle/>
          <a:p>
            <a:r>
              <a:rPr lang="en-US" smtClean="0"/>
              <a:t>Contracts and ADTs</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defRPr/>
            </a:pPr>
            <a:r>
              <a:rPr lang="en-US" dirty="0" smtClean="0"/>
              <a:t>An ADT is a contract between the ADT designer and the programmer who codes the class the implements it</a:t>
            </a:r>
          </a:p>
          <a:p>
            <a:pPr>
              <a:defRPr/>
            </a:pPr>
            <a:r>
              <a:rPr lang="en-US" dirty="0" smtClean="0"/>
              <a:t>Any programmer who uses a class that implements an ADT will know exactly what functions are available in that class and what operations they will perform</a:t>
            </a:r>
          </a:p>
          <a:p>
            <a:pPr>
              <a:defRPr/>
            </a:pPr>
            <a:r>
              <a:rPr lang="en-US" dirty="0" smtClean="0"/>
              <a:t>Programmers who use the class do not need to coordinate with the programmer implementing the class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612775" y="228600"/>
            <a:ext cx="8153400" cy="990600"/>
          </a:xfrm>
        </p:spPr>
        <p:txBody>
          <a:bodyPr/>
          <a:lstStyle/>
          <a:p>
            <a:r>
              <a:rPr lang="en-US" smtClean="0"/>
              <a:t>Preconditions and Postconditions</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a:defRPr/>
            </a:pPr>
            <a:r>
              <a:rPr lang="en-US" dirty="0"/>
              <a:t>Pre- and </a:t>
            </a:r>
            <a:r>
              <a:rPr lang="en-US" dirty="0" err="1"/>
              <a:t>postconditions</a:t>
            </a:r>
            <a:r>
              <a:rPr lang="en-US" dirty="0"/>
              <a:t> are part of the contract between a function called and the function programmer</a:t>
            </a:r>
          </a:p>
          <a:p>
            <a:pPr>
              <a:defRPr/>
            </a:pPr>
            <a:r>
              <a:rPr lang="en-US" dirty="0" smtClean="0"/>
              <a:t>A </a:t>
            </a:r>
            <a:r>
              <a:rPr lang="en-US" i="1" dirty="0" smtClean="0"/>
              <a:t>precondition</a:t>
            </a:r>
            <a:r>
              <a:rPr lang="en-US" dirty="0" smtClean="0"/>
              <a:t> is a statement of any assumptions or constraints on the operation's data (input parameters) that are expected to apply before the operation is performed</a:t>
            </a:r>
          </a:p>
          <a:p>
            <a:pPr>
              <a:defRPr/>
            </a:pPr>
            <a:r>
              <a:rPr lang="en-US" dirty="0" smtClean="0"/>
              <a:t>If a precondition is not met, there is no guarantee that the function will do what is expected</a:t>
            </a:r>
          </a:p>
          <a:p>
            <a:pPr>
              <a:defRPr/>
            </a:pPr>
            <a:r>
              <a:rPr lang="en-US" dirty="0" smtClean="0"/>
              <a:t>A </a:t>
            </a:r>
            <a:r>
              <a:rPr lang="en-US" i="1" dirty="0" err="1" smtClean="0"/>
              <a:t>postcondition</a:t>
            </a:r>
            <a:r>
              <a:rPr lang="en-US" dirty="0" smtClean="0"/>
              <a:t> is a statement that describes the result of performing an operation</a:t>
            </a:r>
          </a:p>
          <a:p>
            <a:pPr>
              <a:defRPr/>
            </a:pPr>
            <a:r>
              <a:rPr lang="en-US" dirty="0" smtClean="0"/>
              <a:t>When implementing an ADT, we document the preconditions and </a:t>
            </a:r>
            <a:r>
              <a:rPr lang="en-US" dirty="0" err="1" smtClean="0"/>
              <a:t>postconditions</a:t>
            </a:r>
            <a:r>
              <a:rPr lang="en-US" dirty="0" smtClean="0"/>
              <a:t> in the documentation comments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r>
              <a:rPr lang="en-US" smtClean="0"/>
              <a:t>Preconditions and Postconditions (cont.)</a:t>
            </a:r>
          </a:p>
        </p:txBody>
      </p:sp>
      <p:sp>
        <p:nvSpPr>
          <p:cNvPr id="126978" name="Content Placeholder 2"/>
          <p:cNvSpPr>
            <a:spLocks noGrp="1"/>
          </p:cNvSpPr>
          <p:nvPr>
            <p:ph sz="quarter" idx="1"/>
          </p:nvPr>
        </p:nvSpPr>
        <p:spPr>
          <a:xfrm>
            <a:off x="612775" y="1600200"/>
            <a:ext cx="8153400" cy="4495800"/>
          </a:xfrm>
        </p:spPr>
        <p:txBody>
          <a:bodyPr/>
          <a:lstStyle/>
          <a:p>
            <a:r>
              <a:rPr lang="en-US" dirty="0" smtClean="0"/>
              <a:t>We will use pre- and </a:t>
            </a:r>
            <a:r>
              <a:rPr lang="en-US" dirty="0" err="1" smtClean="0"/>
              <a:t>postconditions</a:t>
            </a:r>
            <a:r>
              <a:rPr lang="en-US" dirty="0" smtClean="0"/>
              <a:t> only when they provide additional information that is not readily apparent</a:t>
            </a:r>
          </a:p>
          <a:p>
            <a:r>
              <a:rPr lang="en-US" dirty="0" smtClean="0"/>
              <a:t>As a general rule, we will write a </a:t>
            </a:r>
            <a:r>
              <a:rPr lang="en-US" dirty="0" err="1" smtClean="0"/>
              <a:t>postcondition</a:t>
            </a:r>
            <a:r>
              <a:rPr lang="en-US" dirty="0" smtClean="0"/>
              <a:t> comment for operations with a </a:t>
            </a:r>
            <a:r>
              <a:rPr lang="en-US" sz="2400" dirty="0" smtClean="0">
                <a:latin typeface="Courier New" pitchFamily="49" charset="0"/>
                <a:cs typeface="Courier New" pitchFamily="49" charset="0"/>
              </a:rPr>
              <a:t>void</a:t>
            </a:r>
            <a:r>
              <a:rPr lang="en-US" sz="2400" dirty="0" smtClean="0"/>
              <a:t> </a:t>
            </a:r>
            <a:r>
              <a:rPr lang="en-US" dirty="0" smtClean="0"/>
              <a:t>return type that change an object's state</a:t>
            </a:r>
          </a:p>
          <a:p>
            <a:r>
              <a:rPr lang="en-US" dirty="0" smtClean="0"/>
              <a:t>If an operation returns a value, usually you can describe the </a:t>
            </a:r>
            <a:r>
              <a:rPr lang="en-US" dirty="0" err="1" smtClean="0"/>
              <a:t>postcondition</a:t>
            </a:r>
            <a:r>
              <a:rPr lang="en-US" dirty="0" smtClean="0"/>
              <a:t> in the </a:t>
            </a:r>
            <a:r>
              <a:rPr lang="en-US" sz="2400" dirty="0" smtClean="0">
                <a:latin typeface="Courier New" pitchFamily="49" charset="0"/>
                <a:cs typeface="Courier New" pitchFamily="49" charset="0"/>
              </a:rPr>
              <a:t>@return</a:t>
            </a:r>
            <a:r>
              <a:rPr lang="en-US" dirty="0"/>
              <a:t> tag</a:t>
            </a:r>
          </a:p>
          <a:p>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4"/>
          <p:cNvSpPr>
            <a:spLocks noGrp="1"/>
          </p:cNvSpPr>
          <p:nvPr>
            <p:ph type="body" idx="1"/>
          </p:nvPr>
        </p:nvSpPr>
        <p:spPr/>
        <p:txBody>
          <a:bodyPr/>
          <a:lstStyle/>
          <a:p>
            <a:pPr eaLnBrk="1" hangingPunct="1"/>
            <a:r>
              <a:rPr lang="en-US" smtClean="0">
                <a:solidFill>
                  <a:srgbClr val="898989"/>
                </a:solidFill>
              </a:rPr>
              <a:t>Section 1.1</a:t>
            </a:r>
          </a:p>
        </p:txBody>
      </p:sp>
      <p:sp>
        <p:nvSpPr>
          <p:cNvPr id="17410" name="Title 3"/>
          <p:cNvSpPr>
            <a:spLocks noGrp="1"/>
          </p:cNvSpPr>
          <p:nvPr>
            <p:ph type="title"/>
          </p:nvPr>
        </p:nvSpPr>
        <p:spPr>
          <a:xfrm>
            <a:off x="1371600" y="1524000"/>
            <a:ext cx="7620000" cy="990600"/>
          </a:xfrm>
        </p:spPr>
        <p:txBody>
          <a:bodyPr/>
          <a:lstStyle/>
          <a:p>
            <a:pPr eaLnBrk="1" hangingPunct="1"/>
            <a:r>
              <a:rPr lang="en-US" smtClean="0"/>
              <a:t>The Software Life Cycle</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12775" y="228600"/>
            <a:ext cx="8153400" cy="990600"/>
          </a:xfrm>
        </p:spPr>
        <p:txBody>
          <a:bodyPr/>
          <a:lstStyle/>
          <a:p>
            <a:r>
              <a:rPr lang="en-US" smtClean="0"/>
              <a:t>Preconditions and Postconditions (cont.)</a:t>
            </a:r>
          </a:p>
        </p:txBody>
      </p:sp>
      <p:pic>
        <p:nvPicPr>
          <p:cNvPr id="128002" name="Picture 2"/>
          <p:cNvPicPr>
            <a:picLocks noChangeAspect="1" noChangeArrowheads="1"/>
          </p:cNvPicPr>
          <p:nvPr/>
        </p:nvPicPr>
        <p:blipFill>
          <a:blip r:embed="rId2"/>
          <a:srcRect/>
          <a:stretch>
            <a:fillRect/>
          </a:stretch>
        </p:blipFill>
        <p:spPr bwMode="auto">
          <a:xfrm>
            <a:off x="1119188" y="1990725"/>
            <a:ext cx="6905625" cy="2876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Placeholder 4"/>
          <p:cNvSpPr>
            <a:spLocks noGrp="1"/>
          </p:cNvSpPr>
          <p:nvPr>
            <p:ph type="body" idx="1"/>
          </p:nvPr>
        </p:nvSpPr>
        <p:spPr/>
        <p:txBody>
          <a:bodyPr/>
          <a:lstStyle/>
          <a:p>
            <a:r>
              <a:rPr lang="en-US" smtClean="0"/>
              <a:t>Section 1.5</a:t>
            </a:r>
          </a:p>
        </p:txBody>
      </p:sp>
      <p:sp>
        <p:nvSpPr>
          <p:cNvPr id="129026" name="Title 3"/>
          <p:cNvSpPr>
            <a:spLocks noGrp="1"/>
          </p:cNvSpPr>
          <p:nvPr>
            <p:ph type="title"/>
          </p:nvPr>
        </p:nvSpPr>
        <p:spPr/>
        <p:txBody>
          <a:bodyPr/>
          <a:lstStyle/>
          <a:p>
            <a:r>
              <a:rPr lang="en-US" sz="3600" smtClean="0"/>
              <a:t>Requirements Analysis, Use Cases, and Sequence Diagrams</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14400"/>
          </a:xfrm>
        </p:spPr>
        <p:txBody>
          <a:bodyPr>
            <a:normAutofit fontScale="90000"/>
          </a:bodyPr>
          <a:lstStyle/>
          <a:p>
            <a:pPr>
              <a:defRPr/>
            </a:pPr>
            <a:r>
              <a:rPr lang="en-US" dirty="0" smtClean="0"/>
              <a:t>Case Study: Designing a Telephone Directory Program</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17876562"/>
              </p:ext>
            </p:extLst>
          </p:nvPr>
        </p:nvGraphicFramePr>
        <p:xfrm>
          <a:off x="533400" y="1841500"/>
          <a:ext cx="8153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14400"/>
          </a:xfrm>
        </p:spPr>
        <p:txBody>
          <a:bodyPr>
            <a:normAutofit fontScale="90000"/>
          </a:bodyPr>
          <a:lstStyle/>
          <a:p>
            <a:pPr>
              <a:defRPr/>
            </a:pPr>
            <a:r>
              <a:rPr lang="en-US" dirty="0" smtClean="0"/>
              <a:t>Case Study: Designing a Telephone Directory Program (cont.)</a:t>
            </a:r>
            <a:endParaRPr lang="en-US" dirty="0"/>
          </a:p>
        </p:txBody>
      </p:sp>
      <p:graphicFrame>
        <p:nvGraphicFramePr>
          <p:cNvPr id="6" name="Content Placeholder 5"/>
          <p:cNvGraphicFramePr>
            <a:graphicFrameLocks noGrp="1"/>
          </p:cNvGraphicFramePr>
          <p:nvPr>
            <p:ph sz="quarter" idx="1"/>
          </p:nvPr>
        </p:nvGraphicFramePr>
        <p:xfrm>
          <a:off x="533400" y="1841500"/>
          <a:ext cx="8153400" cy="402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a:t>
            </a:r>
            <a:endParaRPr lang="en-US" dirty="0"/>
          </a:p>
        </p:txBody>
      </p:sp>
      <p:sp>
        <p:nvSpPr>
          <p:cNvPr id="132098" name="Content Placeholder 1"/>
          <p:cNvSpPr>
            <a:spLocks noGrp="1"/>
          </p:cNvSpPr>
          <p:nvPr>
            <p:ph sz="quarter" idx="1"/>
          </p:nvPr>
        </p:nvSpPr>
        <p:spPr>
          <a:xfrm>
            <a:off x="612775" y="1600200"/>
            <a:ext cx="8153400" cy="4495800"/>
          </a:xfrm>
        </p:spPr>
        <p:txBody>
          <a:bodyPr/>
          <a:lstStyle/>
          <a:p>
            <a:r>
              <a:rPr lang="en-US" dirty="0" smtClean="0"/>
              <a:t>Use Cases</a:t>
            </a:r>
          </a:p>
          <a:p>
            <a:pPr lvl="1"/>
            <a:r>
              <a:rPr lang="en-US" dirty="0" smtClean="0"/>
              <a:t>A </a:t>
            </a:r>
            <a:r>
              <a:rPr lang="en-US" i="1" dirty="0" smtClean="0"/>
              <a:t>use case </a:t>
            </a:r>
            <a:r>
              <a:rPr lang="en-US" dirty="0" smtClean="0"/>
              <a:t>is a list of the user actions and system response for a particular </a:t>
            </a:r>
            <a:r>
              <a:rPr lang="en-US" dirty="0" err="1" smtClean="0"/>
              <a:t>subproblem</a:t>
            </a:r>
            <a:r>
              <a:rPr lang="en-US" dirty="0" smtClean="0"/>
              <a:t> in the order that they are likely to occur</a:t>
            </a:r>
          </a:p>
          <a:p>
            <a:pPr lvl="1"/>
            <a:r>
              <a:rPr lang="en-US" dirty="0" err="1" smtClean="0"/>
              <a:t>Subproblems</a:t>
            </a:r>
            <a:r>
              <a:rPr lang="en-US" dirty="0" smtClean="0"/>
              <a:t> for the telephone directory program:</a:t>
            </a:r>
          </a:p>
          <a:p>
            <a:pPr marL="1155700" lvl="2" indent="-514350"/>
            <a:r>
              <a:rPr lang="en-US" dirty="0" smtClean="0"/>
              <a:t>Read the initial directory from an existing file</a:t>
            </a:r>
          </a:p>
          <a:p>
            <a:pPr marL="1155700" lvl="2" indent="-514350"/>
            <a:r>
              <a:rPr lang="en-US" dirty="0" smtClean="0"/>
              <a:t>Insert a new entry</a:t>
            </a:r>
          </a:p>
          <a:p>
            <a:pPr marL="1155700" lvl="2" indent="-514350"/>
            <a:r>
              <a:rPr lang="en-US" dirty="0" smtClean="0"/>
              <a:t>Edit an existing entry</a:t>
            </a:r>
          </a:p>
          <a:p>
            <a:pPr marL="1155700" lvl="2" indent="-514350"/>
            <a:r>
              <a:rPr lang="en-US" dirty="0" smtClean="0"/>
              <a:t>Retrieve and display an entry</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pic>
        <p:nvPicPr>
          <p:cNvPr id="133122" name="Picture 2"/>
          <p:cNvPicPr>
            <a:picLocks noChangeAspect="1" noChangeArrowheads="1"/>
          </p:cNvPicPr>
          <p:nvPr/>
        </p:nvPicPr>
        <p:blipFill>
          <a:blip r:embed="rId2"/>
          <a:srcRect/>
          <a:stretch>
            <a:fillRect/>
          </a:stretch>
        </p:blipFill>
        <p:spPr bwMode="auto">
          <a:xfrm>
            <a:off x="304800" y="2295525"/>
            <a:ext cx="8686800" cy="2266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pic>
        <p:nvPicPr>
          <p:cNvPr id="134146" name="Picture 2"/>
          <p:cNvPicPr>
            <a:picLocks noChangeAspect="1" noChangeArrowheads="1"/>
          </p:cNvPicPr>
          <p:nvPr/>
        </p:nvPicPr>
        <p:blipFill>
          <a:blip r:embed="rId2"/>
          <a:srcRect/>
          <a:stretch>
            <a:fillRect/>
          </a:stretch>
        </p:blipFill>
        <p:spPr bwMode="auto">
          <a:xfrm>
            <a:off x="304800" y="1743075"/>
            <a:ext cx="8658225" cy="33718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pic>
        <p:nvPicPr>
          <p:cNvPr id="135170" name="Picture 2"/>
          <p:cNvPicPr>
            <a:picLocks noChangeAspect="1" noChangeArrowheads="1"/>
          </p:cNvPicPr>
          <p:nvPr/>
        </p:nvPicPr>
        <p:blipFill>
          <a:blip r:embed="rId2"/>
          <a:srcRect/>
          <a:stretch>
            <a:fillRect/>
          </a:stretch>
        </p:blipFill>
        <p:spPr bwMode="auto">
          <a:xfrm>
            <a:off x="304800" y="2290763"/>
            <a:ext cx="8686800" cy="22764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sp>
        <p:nvSpPr>
          <p:cNvPr id="2" name="Content Placeholder 1"/>
          <p:cNvSpPr>
            <a:spLocks noGrp="1"/>
          </p:cNvSpPr>
          <p:nvPr>
            <p:ph sz="quarter" idx="1"/>
          </p:nvPr>
        </p:nvSpPr>
        <p:spPr>
          <a:xfrm>
            <a:off x="612775" y="1600200"/>
            <a:ext cx="8153400" cy="4495800"/>
          </a:xfrm>
        </p:spPr>
        <p:txBody>
          <a:bodyPr/>
          <a:lstStyle/>
          <a:p>
            <a:pPr>
              <a:defRPr/>
            </a:pPr>
            <a:r>
              <a:rPr lang="en-US" dirty="0" smtClean="0"/>
              <a:t>Refinement of Initial Class Design</a:t>
            </a:r>
          </a:p>
          <a:p>
            <a:pPr lvl="1">
              <a:defRPr/>
            </a:pPr>
            <a:r>
              <a:rPr lang="en-US" dirty="0" smtClean="0"/>
              <a:t>We combined the second and third </a:t>
            </a:r>
            <a:r>
              <a:rPr lang="en-US" dirty="0" err="1" smtClean="0"/>
              <a:t>subproblems</a:t>
            </a:r>
            <a:r>
              <a:rPr lang="en-US" dirty="0" smtClean="0"/>
              <a:t> ("Insert a new entry", "Edit an existing entry") and added a </a:t>
            </a:r>
            <a:r>
              <a:rPr lang="en-US" dirty="0" err="1" smtClean="0"/>
              <a:t>subproblem</a:t>
            </a:r>
            <a:r>
              <a:rPr lang="en-US" dirty="0" smtClean="0"/>
              <a:t> to save the directory:</a:t>
            </a:r>
          </a:p>
          <a:p>
            <a:pPr marL="1155700" lvl="2" indent="-514350">
              <a:defRPr/>
            </a:pPr>
            <a:r>
              <a:rPr lang="en-US" dirty="0"/>
              <a:t>Read the initial directory from an existing file</a:t>
            </a:r>
          </a:p>
          <a:p>
            <a:pPr marL="1155700" lvl="2" indent="-514350">
              <a:defRPr/>
            </a:pPr>
            <a:r>
              <a:rPr lang="en-US" dirty="0"/>
              <a:t>Insert a new </a:t>
            </a:r>
            <a:r>
              <a:rPr lang="en-US" dirty="0" smtClean="0"/>
              <a:t>entry or edit </a:t>
            </a:r>
            <a:r>
              <a:rPr lang="en-US" dirty="0"/>
              <a:t>an existing entry</a:t>
            </a:r>
          </a:p>
          <a:p>
            <a:pPr marL="1155700" lvl="2" indent="-514350">
              <a:defRPr/>
            </a:pPr>
            <a:r>
              <a:rPr lang="en-US" dirty="0"/>
              <a:t>Retrieve and display an </a:t>
            </a:r>
            <a:r>
              <a:rPr lang="en-US" dirty="0" smtClean="0"/>
              <a:t>entry</a:t>
            </a:r>
          </a:p>
          <a:p>
            <a:pPr marL="1155700" lvl="2" indent="-514350">
              <a:defRPr/>
            </a:pPr>
            <a:r>
              <a:rPr lang="en-US" dirty="0" smtClean="0"/>
              <a:t>Save the modified directory back to the file</a:t>
            </a:r>
          </a:p>
          <a:p>
            <a:pPr marL="881063" lvl="1" indent="-514350">
              <a:defRPr/>
            </a:pPr>
            <a:r>
              <a:rPr lang="en-US" dirty="0" smtClean="0"/>
              <a:t>The directory should be saved whenever the program is exited</a:t>
            </a:r>
            <a:endParaRPr lang="en-US" dirty="0"/>
          </a:p>
          <a:p>
            <a:pPr lvl="1">
              <a:defRPr/>
            </a:pPr>
            <a:endParaRPr lang="en-US" dirty="0" smtClean="0"/>
          </a:p>
          <a:p>
            <a:pPr lvl="1">
              <a:defRPr/>
            </a:pP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sp>
        <p:nvSpPr>
          <p:cNvPr id="2" name="Content Placeholder 1"/>
          <p:cNvSpPr>
            <a:spLocks noGrp="1"/>
          </p:cNvSpPr>
          <p:nvPr>
            <p:ph sz="quarter" idx="1"/>
          </p:nvPr>
        </p:nvSpPr>
        <p:spPr>
          <a:xfrm>
            <a:off x="612775" y="1600200"/>
            <a:ext cx="8153400" cy="2667000"/>
          </a:xfrm>
        </p:spPr>
        <p:txBody>
          <a:bodyPr/>
          <a:lstStyle/>
          <a:p>
            <a:pPr>
              <a:defRPr/>
            </a:pPr>
            <a:r>
              <a:rPr lang="en-US" sz="2800" dirty="0" smtClean="0"/>
              <a:t>We can split this problem into </a:t>
            </a:r>
            <a:r>
              <a:rPr lang="en-US" sz="2800" dirty="0" err="1" smtClean="0"/>
              <a:t>subproblems</a:t>
            </a:r>
            <a:r>
              <a:rPr lang="en-US" sz="2800" dirty="0" smtClean="0"/>
              <a:t> in another way...</a:t>
            </a:r>
          </a:p>
          <a:p>
            <a:pPr>
              <a:defRPr/>
            </a:pPr>
            <a:r>
              <a:rPr lang="en-US" sz="2800" dirty="0" smtClean="0"/>
              <a:t>We want a phone directory application that combines </a:t>
            </a:r>
          </a:p>
          <a:p>
            <a:pPr lvl="1">
              <a:defRPr/>
            </a:pPr>
            <a:r>
              <a:rPr lang="en-US" sz="2400" dirty="0" smtClean="0"/>
              <a:t>a </a:t>
            </a:r>
            <a:r>
              <a:rPr lang="en-US" sz="2400" i="1" dirty="0" smtClean="0"/>
              <a:t>user interface</a:t>
            </a:r>
            <a:r>
              <a:rPr lang="en-US" sz="2400" dirty="0" smtClean="0"/>
              <a:t> as the </a:t>
            </a:r>
            <a:r>
              <a:rPr lang="en-US" sz="2400" i="1" dirty="0" smtClean="0"/>
              <a:t>front end</a:t>
            </a:r>
            <a:r>
              <a:rPr lang="en-US" sz="2400" dirty="0" smtClean="0"/>
              <a:t> and </a:t>
            </a:r>
          </a:p>
          <a:p>
            <a:pPr lvl="1">
              <a:defRPr/>
            </a:pPr>
            <a:r>
              <a:rPr lang="en-US" sz="2400" dirty="0" smtClean="0"/>
              <a:t>a </a:t>
            </a:r>
            <a:r>
              <a:rPr lang="en-US" sz="2400" i="1" dirty="0" smtClean="0"/>
              <a:t>persistent</a:t>
            </a:r>
            <a:r>
              <a:rPr lang="en-US" sz="2400" dirty="0" smtClean="0"/>
              <a:t> (permanent) </a:t>
            </a:r>
            <a:r>
              <a:rPr lang="en-US" sz="2400" i="1" dirty="0" smtClean="0"/>
              <a:t>storage </a:t>
            </a:r>
            <a:r>
              <a:rPr lang="en-US" sz="2400" dirty="0" smtClean="0"/>
              <a:t>of data as the </a:t>
            </a:r>
            <a:r>
              <a:rPr lang="en-US" sz="2400" i="1" dirty="0" smtClean="0"/>
              <a:t>back end</a:t>
            </a:r>
          </a:p>
          <a:p>
            <a:pPr lvl="1">
              <a:defRPr/>
            </a:pPr>
            <a:endParaRPr lang="en-US" sz="2400" i="1" dirty="0" smtClean="0"/>
          </a:p>
          <a:p>
            <a:pPr marL="366713" lvl="1" indent="0">
              <a:buFont typeface="Wingdings 2" pitchFamily="18" charset="2"/>
              <a:buNone/>
              <a:defRPr/>
            </a:pPr>
            <a:endParaRPr lang="en-US" sz="2800" dirty="0"/>
          </a:p>
          <a:p>
            <a:pPr marL="366713" lvl="1" indent="0">
              <a:buFont typeface="Wingdings 2" pitchFamily="18" charset="2"/>
              <a:buNone/>
              <a:defRPr/>
            </a:pPr>
            <a:endParaRPr lang="en-US" dirty="0"/>
          </a:p>
          <a:p>
            <a:pPr lvl="1">
              <a:defRPr/>
            </a:pPr>
            <a:endParaRPr lang="en-US" dirty="0"/>
          </a:p>
          <a:p>
            <a:pPr lvl="1">
              <a:defRPr/>
            </a:pPr>
            <a:endParaRPr lang="en-US" dirty="0" smtClean="0"/>
          </a:p>
          <a:p>
            <a:pPr lvl="1">
              <a:defRPr/>
            </a:pPr>
            <a:endParaRPr lang="en-US" dirty="0"/>
          </a:p>
        </p:txBody>
      </p:sp>
      <p:pic>
        <p:nvPicPr>
          <p:cNvPr id="137219" name="Picture 3"/>
          <p:cNvPicPr>
            <a:picLocks noChangeAspect="1" noChangeArrowheads="1"/>
          </p:cNvPicPr>
          <p:nvPr/>
        </p:nvPicPr>
        <p:blipFill>
          <a:blip r:embed="rId2"/>
          <a:srcRect/>
          <a:stretch>
            <a:fillRect/>
          </a:stretch>
        </p:blipFill>
        <p:spPr bwMode="auto">
          <a:xfrm>
            <a:off x="533400" y="4267200"/>
            <a:ext cx="8229600" cy="15621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smtClean="0"/>
              <a:t>The Software Life Cycle</a:t>
            </a:r>
          </a:p>
        </p:txBody>
      </p:sp>
      <p:sp>
        <p:nvSpPr>
          <p:cNvPr id="18434" name="Content Placeholder 2"/>
          <p:cNvSpPr>
            <a:spLocks noGrp="1"/>
          </p:cNvSpPr>
          <p:nvPr>
            <p:ph sz="quarter" idx="1"/>
          </p:nvPr>
        </p:nvSpPr>
        <p:spPr>
          <a:xfrm>
            <a:off x="612775" y="1600200"/>
            <a:ext cx="8153400" cy="4495800"/>
          </a:xfrm>
        </p:spPr>
        <p:txBody>
          <a:bodyPr/>
          <a:lstStyle/>
          <a:p>
            <a:r>
              <a:rPr lang="en-US" dirty="0" smtClean="0"/>
              <a:t>The purpose of a typical programming assignment in a college course is to provide experience with a particular programming concept</a:t>
            </a:r>
          </a:p>
          <a:p>
            <a:r>
              <a:rPr lang="en-US" dirty="0" smtClean="0"/>
              <a:t>In contrast, an industrial software product is likely to be used over an extended period by individuals other than the creator(s) of the product</a:t>
            </a:r>
          </a:p>
          <a:p>
            <a:pPr lvl="1"/>
            <a:r>
              <a:rPr lang="en-US" dirty="0" smtClean="0"/>
              <a:t>It is created in response to an existing or anticipated need</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sp>
        <p:nvSpPr>
          <p:cNvPr id="2" name="Content Placeholder 1"/>
          <p:cNvSpPr>
            <a:spLocks noGrp="1"/>
          </p:cNvSpPr>
          <p:nvPr>
            <p:ph sz="quarter" idx="1"/>
          </p:nvPr>
        </p:nvSpPr>
        <p:spPr>
          <a:xfrm>
            <a:off x="612775" y="1600200"/>
            <a:ext cx="8153400" cy="2362200"/>
          </a:xfrm>
        </p:spPr>
        <p:txBody>
          <a:bodyPr>
            <a:normAutofit fontScale="92500" lnSpcReduction="10000"/>
          </a:bodyPr>
          <a:lstStyle/>
          <a:p>
            <a:pPr>
              <a:defRPr/>
            </a:pPr>
            <a:r>
              <a:rPr lang="en-US" sz="2800" dirty="0" smtClean="0"/>
              <a:t>The black diamond in the figure below indicates that a </a:t>
            </a:r>
            <a:r>
              <a:rPr lang="en-US" sz="2000" dirty="0" err="1" smtClean="0">
                <a:latin typeface="Courier New" pitchFamily="49" charset="0"/>
                <a:cs typeface="Courier New" pitchFamily="49" charset="0"/>
              </a:rPr>
              <a:t>PD_Application</a:t>
            </a:r>
            <a:r>
              <a:rPr lang="en-US" sz="2000" dirty="0" smtClean="0"/>
              <a:t> </a:t>
            </a:r>
            <a:r>
              <a:rPr lang="en-US" sz="2800" dirty="0" smtClean="0"/>
              <a:t>object </a:t>
            </a:r>
            <a:r>
              <a:rPr lang="en-US" sz="2800" i="1" dirty="0" smtClean="0"/>
              <a:t>has</a:t>
            </a:r>
            <a:r>
              <a:rPr lang="en-US" sz="2800" dirty="0" smtClean="0"/>
              <a:t> an object of type </a:t>
            </a:r>
            <a:r>
              <a:rPr lang="en-US" sz="2000" dirty="0" err="1">
                <a:latin typeface="Courier New" pitchFamily="49" charset="0"/>
                <a:cs typeface="Courier New" pitchFamily="49" charset="0"/>
              </a:rPr>
              <a:t>Phone_Directory</a:t>
            </a:r>
            <a:r>
              <a:rPr lang="en-US" sz="2800" dirty="0" smtClean="0"/>
              <a:t> as its component and that it is created by the </a:t>
            </a:r>
            <a:r>
              <a:rPr lang="en-US" sz="2000" dirty="0" err="1">
                <a:latin typeface="Courier New" pitchFamily="49" charset="0"/>
                <a:cs typeface="Courier New" pitchFamily="49" charset="0"/>
              </a:rPr>
              <a:t>PD_Application</a:t>
            </a:r>
            <a:r>
              <a:rPr lang="en-US" sz="2800" dirty="0" smtClean="0"/>
              <a:t> object</a:t>
            </a:r>
          </a:p>
          <a:p>
            <a:pPr>
              <a:defRPr/>
            </a:pPr>
            <a:r>
              <a:rPr lang="en-US" sz="2800" dirty="0" smtClean="0"/>
              <a:t>The arrowhead shows that </a:t>
            </a:r>
            <a:r>
              <a:rPr lang="en-US" sz="2000" dirty="0" err="1">
                <a:latin typeface="Courier New" pitchFamily="49" charset="0"/>
                <a:cs typeface="Courier New" pitchFamily="49" charset="0"/>
              </a:rPr>
              <a:t>PD_Application</a:t>
            </a:r>
            <a:r>
              <a:rPr lang="en-US" sz="2800" dirty="0" smtClean="0"/>
              <a:t> updates the </a:t>
            </a:r>
            <a:r>
              <a:rPr lang="en-US" sz="2000" dirty="0" err="1">
                <a:latin typeface="Courier New" pitchFamily="49" charset="0"/>
                <a:cs typeface="Courier New" pitchFamily="49" charset="0"/>
              </a:rPr>
              <a:t>Phone_Directory</a:t>
            </a:r>
            <a:r>
              <a:rPr lang="en-US" sz="2800" dirty="0" smtClean="0"/>
              <a:t> object</a:t>
            </a:r>
            <a:endParaRPr lang="en-US" sz="2400" dirty="0" smtClean="0"/>
          </a:p>
          <a:p>
            <a:pPr lvl="1">
              <a:defRPr/>
            </a:pPr>
            <a:endParaRPr lang="en-US" sz="2400" i="1" dirty="0" smtClean="0"/>
          </a:p>
          <a:p>
            <a:pPr lvl="1">
              <a:defRPr/>
            </a:pPr>
            <a:endParaRPr lang="en-US" sz="2400" i="1" dirty="0"/>
          </a:p>
          <a:p>
            <a:pPr marL="366713" lvl="1" indent="0">
              <a:buFont typeface="Wingdings 2" pitchFamily="18" charset="2"/>
              <a:buNone/>
              <a:defRPr/>
            </a:pPr>
            <a:endParaRPr lang="en-US" dirty="0"/>
          </a:p>
          <a:p>
            <a:pPr lvl="1">
              <a:defRPr/>
            </a:pPr>
            <a:endParaRPr lang="en-US" dirty="0"/>
          </a:p>
          <a:p>
            <a:pPr lvl="1">
              <a:defRPr/>
            </a:pPr>
            <a:endParaRPr lang="en-US" dirty="0" smtClean="0"/>
          </a:p>
          <a:p>
            <a:pPr lvl="1">
              <a:defRPr/>
            </a:pPr>
            <a:endParaRPr lang="en-US" dirty="0"/>
          </a:p>
        </p:txBody>
      </p:sp>
      <p:pic>
        <p:nvPicPr>
          <p:cNvPr id="138243" name="Picture 3"/>
          <p:cNvPicPr>
            <a:picLocks noChangeAspect="1" noChangeArrowheads="1"/>
          </p:cNvPicPr>
          <p:nvPr/>
        </p:nvPicPr>
        <p:blipFill>
          <a:blip r:embed="rId2"/>
          <a:srcRect/>
          <a:stretch>
            <a:fillRect/>
          </a:stretch>
        </p:blipFill>
        <p:spPr bwMode="auto">
          <a:xfrm>
            <a:off x="533400" y="4267200"/>
            <a:ext cx="8229600" cy="15621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Analysis (cont.)</a:t>
            </a:r>
            <a:endParaRPr lang="en-US" dirty="0"/>
          </a:p>
        </p:txBody>
      </p:sp>
      <p:sp>
        <p:nvSpPr>
          <p:cNvPr id="2" name="Content Placeholder 1"/>
          <p:cNvSpPr>
            <a:spLocks noGrp="1"/>
          </p:cNvSpPr>
          <p:nvPr>
            <p:ph sz="quarter" idx="1"/>
          </p:nvPr>
        </p:nvSpPr>
        <p:spPr>
          <a:xfrm>
            <a:off x="612775" y="1600200"/>
            <a:ext cx="8153400" cy="2362200"/>
          </a:xfrm>
        </p:spPr>
        <p:txBody>
          <a:bodyPr>
            <a:normAutofit fontScale="92500" lnSpcReduction="10000"/>
          </a:bodyPr>
          <a:lstStyle/>
          <a:p>
            <a:pPr>
              <a:defRPr/>
            </a:pPr>
            <a:r>
              <a:rPr lang="en-US" sz="2000" dirty="0" err="1" smtClean="0">
                <a:latin typeface="Courier New" pitchFamily="49" charset="0"/>
                <a:cs typeface="Courier New" pitchFamily="49" charset="0"/>
              </a:rPr>
              <a:t>Phone_Directory</a:t>
            </a:r>
            <a:r>
              <a:rPr lang="en-US" sz="2000" dirty="0" smtClean="0"/>
              <a:t> </a:t>
            </a:r>
            <a:r>
              <a:rPr lang="en-US" sz="2800" dirty="0" smtClean="0"/>
              <a:t>is the abstract data type—it is shown in the class diagram as an interface (in UML an </a:t>
            </a:r>
            <a:r>
              <a:rPr lang="en-US" sz="2800" i="1" dirty="0" smtClean="0"/>
              <a:t>interface</a:t>
            </a:r>
            <a:r>
              <a:rPr lang="en-US" sz="2800" dirty="0" smtClean="0"/>
              <a:t> is equivalent to an ADT)</a:t>
            </a:r>
          </a:p>
          <a:p>
            <a:pPr>
              <a:defRPr/>
            </a:pPr>
            <a:r>
              <a:rPr lang="en-US" sz="2800" dirty="0" smtClean="0"/>
              <a:t>We can split our design between the user interface (</a:t>
            </a:r>
            <a:r>
              <a:rPr lang="en-US" sz="2100" dirty="0" err="1">
                <a:latin typeface="Courier New" pitchFamily="49" charset="0"/>
                <a:cs typeface="Courier New" pitchFamily="49" charset="0"/>
              </a:rPr>
              <a:t>PD_Application</a:t>
            </a:r>
            <a:r>
              <a:rPr lang="en-US" sz="2800" dirty="0" smtClean="0"/>
              <a:t>) and the directory so that we can work on them independently </a:t>
            </a:r>
            <a:endParaRPr lang="en-US" sz="2400" dirty="0" smtClean="0"/>
          </a:p>
          <a:p>
            <a:pPr lvl="1">
              <a:defRPr/>
            </a:pPr>
            <a:endParaRPr lang="en-US" sz="2400" i="1" dirty="0" smtClean="0"/>
          </a:p>
          <a:p>
            <a:pPr lvl="1">
              <a:defRPr/>
            </a:pPr>
            <a:endParaRPr lang="en-US" sz="2400" i="1" dirty="0"/>
          </a:p>
          <a:p>
            <a:pPr marL="366713" lvl="1" indent="0">
              <a:buFont typeface="Wingdings 2" pitchFamily="18" charset="2"/>
              <a:buNone/>
              <a:defRPr/>
            </a:pPr>
            <a:endParaRPr lang="en-US" dirty="0"/>
          </a:p>
          <a:p>
            <a:pPr lvl="1">
              <a:defRPr/>
            </a:pPr>
            <a:endParaRPr lang="en-US" dirty="0"/>
          </a:p>
          <a:p>
            <a:pPr lvl="1">
              <a:defRPr/>
            </a:pPr>
            <a:endParaRPr lang="en-US" dirty="0" smtClean="0"/>
          </a:p>
          <a:p>
            <a:pPr lvl="1">
              <a:defRPr/>
            </a:pPr>
            <a:endParaRPr lang="en-US" dirty="0"/>
          </a:p>
        </p:txBody>
      </p:sp>
      <p:pic>
        <p:nvPicPr>
          <p:cNvPr id="139267" name="Picture 3"/>
          <p:cNvPicPr>
            <a:picLocks noChangeAspect="1" noChangeArrowheads="1"/>
          </p:cNvPicPr>
          <p:nvPr/>
        </p:nvPicPr>
        <p:blipFill>
          <a:blip r:embed="rId2"/>
          <a:srcRect/>
          <a:stretch>
            <a:fillRect/>
          </a:stretch>
        </p:blipFill>
        <p:spPr bwMode="auto">
          <a:xfrm>
            <a:off x="533400" y="4267200"/>
            <a:ext cx="8229600" cy="15621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Design</a:t>
            </a:r>
            <a:endParaRPr lang="en-US" dirty="0"/>
          </a:p>
        </p:txBody>
      </p:sp>
      <p:sp>
        <p:nvSpPr>
          <p:cNvPr id="2" name="Content Placeholder 1"/>
          <p:cNvSpPr>
            <a:spLocks noGrp="1"/>
          </p:cNvSpPr>
          <p:nvPr>
            <p:ph sz="quarter" idx="1"/>
          </p:nvPr>
        </p:nvSpPr>
        <p:spPr>
          <a:xfrm>
            <a:off x="612775" y="1600200"/>
            <a:ext cx="8153400" cy="4495800"/>
          </a:xfrm>
        </p:spPr>
        <p:txBody>
          <a:bodyPr>
            <a:normAutofit/>
          </a:bodyPr>
          <a:lstStyle/>
          <a:p>
            <a:pPr>
              <a:defRPr/>
            </a:pPr>
            <a:r>
              <a:rPr lang="en-US" dirty="0" smtClean="0"/>
              <a:t>Next we identify all the classes needed and describe their interaction</a:t>
            </a:r>
          </a:p>
          <a:p>
            <a:pPr marL="0" indent="0">
              <a:buFont typeface="Wingdings" pitchFamily="2" charset="2"/>
              <a:buNone/>
              <a:defRPr/>
            </a:pPr>
            <a:endParaRPr lang="en-US" dirty="0"/>
          </a:p>
          <a:p>
            <a:pPr lvl="1">
              <a:defRPr/>
            </a:pPr>
            <a:endParaRPr lang="en-US" sz="2400" i="1" dirty="0" smtClean="0"/>
          </a:p>
          <a:p>
            <a:pPr lvl="1">
              <a:defRPr/>
            </a:pPr>
            <a:endParaRPr lang="en-US" sz="2400" i="1" dirty="0"/>
          </a:p>
          <a:p>
            <a:pPr marL="366713" lvl="1" indent="0">
              <a:buFont typeface="Wingdings 2" pitchFamily="18" charset="2"/>
              <a:buNone/>
              <a:defRPr/>
            </a:pPr>
            <a:endParaRPr lang="en-US" dirty="0"/>
          </a:p>
          <a:p>
            <a:pPr lvl="1">
              <a:defRPr/>
            </a:pPr>
            <a:endParaRPr lang="en-US" dirty="0"/>
          </a:p>
          <a:p>
            <a:pPr lvl="1">
              <a:defRPr/>
            </a:pPr>
            <a:endParaRPr lang="en-US" dirty="0" smtClean="0"/>
          </a:p>
          <a:p>
            <a:pPr lvl="1">
              <a:defRPr/>
            </a:pPr>
            <a:endParaRPr lang="en-US" dirty="0"/>
          </a:p>
        </p:txBody>
      </p:sp>
      <p:pic>
        <p:nvPicPr>
          <p:cNvPr id="140291" name="Picture 2"/>
          <p:cNvPicPr>
            <a:picLocks noChangeAspect="1" noChangeArrowheads="1"/>
          </p:cNvPicPr>
          <p:nvPr/>
        </p:nvPicPr>
        <p:blipFill>
          <a:blip r:embed="rId2"/>
          <a:srcRect/>
          <a:stretch>
            <a:fillRect/>
          </a:stretch>
        </p:blipFill>
        <p:spPr bwMode="auto">
          <a:xfrm>
            <a:off x="304800" y="2590800"/>
            <a:ext cx="8724900" cy="30670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Case Study: Designing a Telephone Directory Program – Design (cont.)</a:t>
            </a:r>
            <a:endParaRPr lang="en-US" dirty="0"/>
          </a:p>
        </p:txBody>
      </p:sp>
      <p:sp>
        <p:nvSpPr>
          <p:cNvPr id="2" name="Content Placeholder 1"/>
          <p:cNvSpPr>
            <a:spLocks noGrp="1"/>
          </p:cNvSpPr>
          <p:nvPr>
            <p:ph sz="quarter" idx="1"/>
          </p:nvPr>
        </p:nvSpPr>
        <p:spPr>
          <a:xfrm>
            <a:off x="612775" y="1600200"/>
            <a:ext cx="8153400" cy="4495800"/>
          </a:xfrm>
        </p:spPr>
        <p:txBody>
          <a:bodyPr>
            <a:normAutofit fontScale="92500" lnSpcReduction="10000"/>
          </a:bodyPr>
          <a:lstStyle/>
          <a:p>
            <a:pPr>
              <a:defRPr/>
            </a:pPr>
            <a:r>
              <a:rPr lang="en-US" sz="2700" dirty="0" smtClean="0"/>
              <a:t>Algorithm for </a:t>
            </a:r>
            <a:r>
              <a:rPr lang="en-US" sz="2000" dirty="0" smtClean="0">
                <a:latin typeface="Courier New" pitchFamily="49" charset="0"/>
                <a:cs typeface="Courier New" pitchFamily="49" charset="0"/>
              </a:rPr>
              <a:t>main</a:t>
            </a:r>
            <a:r>
              <a:rPr lang="en-US" sz="2000" dirty="0" smtClean="0"/>
              <a:t> </a:t>
            </a:r>
            <a:r>
              <a:rPr lang="en-US" sz="2700" dirty="0" smtClean="0"/>
              <a:t>function</a:t>
            </a:r>
          </a:p>
          <a:p>
            <a:pPr marL="514350" indent="-514350">
              <a:buFont typeface="+mj-lt"/>
              <a:buAutoNum type="arabicPeriod"/>
              <a:defRPr/>
            </a:pPr>
            <a:r>
              <a:rPr lang="en-US" sz="2700" dirty="0" smtClean="0"/>
              <a:t>Send the </a:t>
            </a:r>
            <a:r>
              <a:rPr lang="en-US" sz="2100" dirty="0" err="1">
                <a:latin typeface="Courier New" pitchFamily="49" charset="0"/>
                <a:cs typeface="Courier New" pitchFamily="49" charset="0"/>
              </a:rPr>
              <a:t>Phone_Directory</a:t>
            </a:r>
            <a:r>
              <a:rPr lang="en-US" sz="2700" dirty="0" smtClean="0"/>
              <a:t> a message to read the initial directory data from a file</a:t>
            </a:r>
          </a:p>
          <a:p>
            <a:pPr marL="514350" indent="-514350">
              <a:buFont typeface="+mj-lt"/>
              <a:buAutoNum type="arabicPeriod"/>
              <a:defRPr/>
            </a:pPr>
            <a:r>
              <a:rPr lang="en-US" sz="2700" dirty="0" smtClean="0"/>
              <a:t>Read a command from the user</a:t>
            </a:r>
          </a:p>
          <a:p>
            <a:pPr marL="514350" indent="-514350">
              <a:buFont typeface="+mj-lt"/>
              <a:buAutoNum type="arabicPeriod"/>
              <a:defRPr/>
            </a:pPr>
            <a:r>
              <a:rPr lang="en-US" sz="2100" b="1" dirty="0">
                <a:latin typeface="Courier New" pitchFamily="49" charset="0"/>
                <a:cs typeface="Courier New" pitchFamily="49" charset="0"/>
              </a:rPr>
              <a:t>do</a:t>
            </a:r>
          </a:p>
          <a:p>
            <a:pPr marL="514350" indent="-514350">
              <a:buFont typeface="+mj-lt"/>
              <a:buAutoNum type="arabicPeriod"/>
              <a:defRPr/>
            </a:pPr>
            <a:r>
              <a:rPr lang="en-US" sz="2700" dirty="0"/>
              <a:t> </a:t>
            </a:r>
            <a:r>
              <a:rPr lang="en-US" sz="2700" dirty="0" smtClean="0"/>
              <a:t>     Prompt the user for a command</a:t>
            </a:r>
          </a:p>
          <a:p>
            <a:pPr marL="514350" indent="-514350">
              <a:buFont typeface="+mj-lt"/>
              <a:buAutoNum type="arabicPeriod"/>
              <a:defRPr/>
            </a:pPr>
            <a:r>
              <a:rPr lang="en-US" sz="2700" dirty="0"/>
              <a:t> </a:t>
            </a:r>
            <a:r>
              <a:rPr lang="en-US" sz="2700" dirty="0" smtClean="0"/>
              <a:t>     Read the command</a:t>
            </a:r>
          </a:p>
          <a:p>
            <a:pPr marL="1028700" indent="-1028700">
              <a:buFont typeface="+mj-lt"/>
              <a:buAutoNum type="arabicPeriod"/>
              <a:defRPr/>
            </a:pPr>
            <a:r>
              <a:rPr lang="en-US" sz="2700" dirty="0" smtClean="0"/>
              <a:t>Send the appropriate message to the </a:t>
            </a:r>
            <a:r>
              <a:rPr lang="en-US" sz="2100" dirty="0" err="1">
                <a:latin typeface="Courier New" pitchFamily="49" charset="0"/>
                <a:cs typeface="Courier New" pitchFamily="49" charset="0"/>
              </a:rPr>
              <a:t>Phone_Directory</a:t>
            </a:r>
            <a:r>
              <a:rPr lang="en-US" sz="2700" dirty="0" smtClean="0"/>
              <a:t> to execute the command</a:t>
            </a:r>
          </a:p>
          <a:p>
            <a:pPr marL="1028700" indent="-1028700">
              <a:buFont typeface="+mj-lt"/>
              <a:buAutoNum type="arabicPeriod"/>
              <a:defRPr/>
            </a:pPr>
            <a:r>
              <a:rPr lang="en-US" sz="2700" dirty="0" smtClean="0"/>
              <a:t>Report the result to the user</a:t>
            </a:r>
          </a:p>
          <a:p>
            <a:pPr marL="520700" indent="-520700">
              <a:buFont typeface="+mj-lt"/>
              <a:buAutoNum type="arabicPeriod"/>
              <a:tabLst>
                <a:tab pos="571500" algn="l"/>
              </a:tabLst>
              <a:defRPr/>
            </a:pPr>
            <a:r>
              <a:rPr lang="en-US" sz="2100" b="1" dirty="0">
                <a:latin typeface="Courier New" pitchFamily="49" charset="0"/>
                <a:cs typeface="Courier New" pitchFamily="49" charset="0"/>
              </a:rPr>
              <a:t>while</a:t>
            </a:r>
            <a:r>
              <a:rPr lang="en-US" sz="2700" dirty="0" smtClean="0"/>
              <a:t> the command is not </a:t>
            </a:r>
            <a:r>
              <a:rPr lang="en-US" sz="2100" dirty="0">
                <a:latin typeface="Courier New" pitchFamily="49" charset="0"/>
                <a:cs typeface="Courier New" pitchFamily="49" charset="0"/>
              </a:rPr>
              <a:t>exit</a:t>
            </a:r>
          </a:p>
          <a:p>
            <a:pPr lvl="1">
              <a:defRPr/>
            </a:pPr>
            <a:endParaRPr lang="en-US" sz="2400" i="1" dirty="0"/>
          </a:p>
          <a:p>
            <a:pPr marL="366713" lvl="1" indent="0">
              <a:buFont typeface="Wingdings 2" pitchFamily="18" charset="2"/>
              <a:buNone/>
              <a:defRPr/>
            </a:pPr>
            <a:endParaRPr lang="en-US" dirty="0"/>
          </a:p>
          <a:p>
            <a:pPr lvl="1">
              <a:defRPr/>
            </a:pPr>
            <a:endParaRPr lang="en-US" dirty="0"/>
          </a:p>
          <a:p>
            <a:pPr lvl="1">
              <a:defRPr/>
            </a:pPr>
            <a:endParaRPr lang="en-US" dirty="0" smtClean="0"/>
          </a:p>
          <a:p>
            <a:pPr lvl="1">
              <a:defRPr/>
            </a:pP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Autofit/>
          </a:bodyPr>
          <a:lstStyle/>
          <a:p>
            <a:pPr>
              <a:defRPr/>
            </a:pPr>
            <a:r>
              <a:rPr lang="en-US" sz="3600" dirty="0" smtClean="0"/>
              <a:t>Case Study: Designing a Telephone Directory Program – Sequence Diagram</a:t>
            </a:r>
            <a:endParaRPr lang="en-US" sz="3600" dirty="0"/>
          </a:p>
        </p:txBody>
      </p:sp>
      <p:pic>
        <p:nvPicPr>
          <p:cNvPr id="142338" name="Picture 2"/>
          <p:cNvPicPr>
            <a:picLocks noChangeAspect="1" noChangeArrowheads="1"/>
          </p:cNvPicPr>
          <p:nvPr/>
        </p:nvPicPr>
        <p:blipFill>
          <a:blip r:embed="rId2"/>
          <a:srcRect/>
          <a:stretch>
            <a:fillRect/>
          </a:stretch>
        </p:blipFill>
        <p:spPr bwMode="auto">
          <a:xfrm>
            <a:off x="1447800" y="1524000"/>
            <a:ext cx="6553200" cy="5133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Placeholder 4"/>
          <p:cNvSpPr>
            <a:spLocks noGrp="1"/>
          </p:cNvSpPr>
          <p:nvPr>
            <p:ph type="body" idx="1"/>
          </p:nvPr>
        </p:nvSpPr>
        <p:spPr/>
        <p:txBody>
          <a:bodyPr/>
          <a:lstStyle/>
          <a:p>
            <a:r>
              <a:rPr lang="en-US" smtClean="0"/>
              <a:t>Section 1.6</a:t>
            </a:r>
          </a:p>
        </p:txBody>
      </p:sp>
      <p:sp>
        <p:nvSpPr>
          <p:cNvPr id="143362" name="Title 3"/>
          <p:cNvSpPr>
            <a:spLocks noGrp="1"/>
          </p:cNvSpPr>
          <p:nvPr>
            <p:ph type="title"/>
          </p:nvPr>
        </p:nvSpPr>
        <p:spPr/>
        <p:txBody>
          <a:bodyPr/>
          <a:lstStyle/>
          <a:p>
            <a:r>
              <a:rPr lang="en-US" sz="3600" smtClean="0"/>
              <a:t>Design of an Array-Based Phone Directory</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Data Structures for the Phone Directory</a:t>
            </a:r>
            <a:endParaRPr lang="en-US" dirty="0"/>
          </a:p>
        </p:txBody>
      </p:sp>
      <p:sp>
        <p:nvSpPr>
          <p:cNvPr id="144386" name="Content Placeholder 4"/>
          <p:cNvSpPr>
            <a:spLocks noGrp="1"/>
          </p:cNvSpPr>
          <p:nvPr>
            <p:ph sz="quarter" idx="1"/>
          </p:nvPr>
        </p:nvSpPr>
        <p:spPr>
          <a:xfrm>
            <a:off x="612775" y="1600200"/>
            <a:ext cx="8153400" cy="4495800"/>
          </a:xfrm>
        </p:spPr>
        <p:txBody>
          <a:bodyPr/>
          <a:lstStyle/>
          <a:p>
            <a:r>
              <a:rPr lang="en-US" smtClean="0"/>
              <a:t>Now we consider the actual data elements</a:t>
            </a:r>
          </a:p>
        </p:txBody>
      </p:sp>
      <p:pic>
        <p:nvPicPr>
          <p:cNvPr id="144387" name="Picture 2"/>
          <p:cNvPicPr>
            <a:picLocks noChangeAspect="1" noChangeArrowheads="1"/>
          </p:cNvPicPr>
          <p:nvPr/>
        </p:nvPicPr>
        <p:blipFill>
          <a:blip r:embed="rId2"/>
          <a:srcRect/>
          <a:stretch>
            <a:fillRect/>
          </a:stretch>
        </p:blipFill>
        <p:spPr bwMode="auto">
          <a:xfrm>
            <a:off x="1600200" y="2286000"/>
            <a:ext cx="6043613" cy="42624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Directory_Entry</a:t>
            </a:r>
            <a:r>
              <a:rPr lang="en-US" dirty="0" smtClean="0"/>
              <a:t> Class</a:t>
            </a:r>
            <a:endParaRPr lang="en-US" dirty="0"/>
          </a:p>
        </p:txBody>
      </p:sp>
      <p:pic>
        <p:nvPicPr>
          <p:cNvPr id="145410" name="Picture 2"/>
          <p:cNvPicPr>
            <a:picLocks noChangeAspect="1" noChangeArrowheads="1"/>
          </p:cNvPicPr>
          <p:nvPr/>
        </p:nvPicPr>
        <p:blipFill>
          <a:blip r:embed="rId2"/>
          <a:srcRect/>
          <a:stretch>
            <a:fillRect/>
          </a:stretch>
        </p:blipFill>
        <p:spPr bwMode="auto">
          <a:xfrm>
            <a:off x="304800" y="1851025"/>
            <a:ext cx="8696325" cy="3181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Directory_Entry</a:t>
            </a:r>
            <a:r>
              <a:rPr lang="en-US" dirty="0" smtClean="0"/>
              <a:t> Class (cont.)</a:t>
            </a:r>
            <a:endParaRPr lang="en-US" dirty="0"/>
          </a:p>
        </p:txBody>
      </p:sp>
      <p:pic>
        <p:nvPicPr>
          <p:cNvPr id="146434" name="Picture 2"/>
          <p:cNvPicPr>
            <a:picLocks noChangeAspect="1" noChangeArrowheads="1"/>
          </p:cNvPicPr>
          <p:nvPr/>
        </p:nvPicPr>
        <p:blipFill>
          <a:blip r:embed="rId2"/>
          <a:srcRect/>
          <a:stretch>
            <a:fillRect/>
          </a:stretch>
        </p:blipFill>
        <p:spPr bwMode="auto">
          <a:xfrm>
            <a:off x="304800" y="1700213"/>
            <a:ext cx="8686800" cy="34575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Design of the </a:t>
            </a:r>
            <a:r>
              <a:rPr lang="en-US" sz="3200" dirty="0" err="1">
                <a:latin typeface="Courier New" pitchFamily="49" charset="0"/>
                <a:cs typeface="Courier New" pitchFamily="49" charset="0"/>
              </a:rPr>
              <a:t>Array_Based_PD</a:t>
            </a:r>
            <a:r>
              <a:rPr lang="en-US" sz="4000" dirty="0"/>
              <a:t> Class</a:t>
            </a:r>
          </a:p>
        </p:txBody>
      </p:sp>
      <p:sp>
        <p:nvSpPr>
          <p:cNvPr id="4" name="Content Placeholder 3"/>
          <p:cNvSpPr>
            <a:spLocks noGrp="1"/>
          </p:cNvSpPr>
          <p:nvPr>
            <p:ph sz="quarter" idx="1"/>
          </p:nvPr>
        </p:nvSpPr>
        <p:spPr>
          <a:xfrm>
            <a:off x="533400" y="4648200"/>
            <a:ext cx="8153400" cy="1066800"/>
          </a:xfrm>
        </p:spPr>
        <p:txBody>
          <a:bodyPr/>
          <a:lstStyle/>
          <a:p>
            <a:r>
              <a:rPr lang="en-US" dirty="0"/>
              <a:t>Indirection: </a:t>
            </a:r>
            <a:r>
              <a:rPr lang="en-US" sz="2400" dirty="0" err="1" smtClean="0">
                <a:latin typeface="Courier New" pitchFamily="49" charset="0"/>
                <a:cs typeface="Courier New" pitchFamily="49" charset="0"/>
              </a:rPr>
              <a:t>the_directory</a:t>
            </a:r>
            <a:r>
              <a:rPr lang="en-US" dirty="0" smtClean="0"/>
              <a:t> contains the address of a </a:t>
            </a:r>
            <a:r>
              <a:rPr lang="en-US" sz="2400" dirty="0" err="1">
                <a:latin typeface="Courier New" pitchFamily="49" charset="0"/>
                <a:cs typeface="Courier New" pitchFamily="49" charset="0"/>
              </a:rPr>
              <a:t>Directory_Entry</a:t>
            </a:r>
            <a:r>
              <a:rPr lang="en-US" dirty="0" smtClean="0"/>
              <a:t> object</a:t>
            </a:r>
            <a:endParaRPr lang="en-US" dirty="0"/>
          </a:p>
        </p:txBody>
      </p:sp>
      <p:pic>
        <p:nvPicPr>
          <p:cNvPr id="5" name="Picture 2"/>
          <p:cNvPicPr>
            <a:picLocks noChangeAspect="1" noChangeArrowheads="1"/>
          </p:cNvPicPr>
          <p:nvPr/>
        </p:nvPicPr>
        <p:blipFill>
          <a:blip r:embed="rId2"/>
          <a:srcRect/>
          <a:stretch>
            <a:fillRect/>
          </a:stretch>
        </p:blipFill>
        <p:spPr bwMode="auto">
          <a:xfrm>
            <a:off x="252413" y="2147888"/>
            <a:ext cx="8715375" cy="2562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139</a:t>
            </a:fld>
            <a:endParaRPr lang="en-US"/>
          </a:p>
        </p:txBody>
      </p:sp>
    </p:spTree>
    <p:extLst>
      <p:ext uri="{BB962C8B-B14F-4D97-AF65-F5344CB8AC3E}">
        <p14:creationId xmlns:p14="http://schemas.microsoft.com/office/powerpoint/2010/main" val="184336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r>
              <a:rPr lang="en-US" smtClean="0"/>
              <a:t>The Software Life Cycle (cont.)</a:t>
            </a:r>
          </a:p>
        </p:txBody>
      </p:sp>
      <p:sp>
        <p:nvSpPr>
          <p:cNvPr id="19458" name="Content Placeholder 2"/>
          <p:cNvSpPr>
            <a:spLocks noGrp="1"/>
          </p:cNvSpPr>
          <p:nvPr>
            <p:ph sz="quarter" idx="1"/>
          </p:nvPr>
        </p:nvSpPr>
        <p:spPr>
          <a:xfrm>
            <a:off x="612775" y="1600200"/>
            <a:ext cx="8153400" cy="4495800"/>
          </a:xfrm>
        </p:spPr>
        <p:txBody>
          <a:bodyPr/>
          <a:lstStyle/>
          <a:p>
            <a:r>
              <a:rPr lang="en-US" smtClean="0"/>
              <a:t>A software product goes through several stages</a:t>
            </a:r>
          </a:p>
          <a:p>
            <a:r>
              <a:rPr lang="en-US" smtClean="0"/>
              <a:t>This sequence of stages is called the </a:t>
            </a:r>
            <a:r>
              <a:rPr lang="en-US" i="1" smtClean="0"/>
              <a:t>software life cycle</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Array_Based_PD</a:t>
            </a:r>
            <a:r>
              <a:rPr lang="en-US" dirty="0" smtClean="0"/>
              <a:t> Member Functions</a:t>
            </a:r>
            <a:endParaRPr lang="en-US" dirty="0"/>
          </a:p>
        </p:txBody>
      </p:sp>
      <p:sp>
        <p:nvSpPr>
          <p:cNvPr id="148482" name="Content Placeholder 4"/>
          <p:cNvSpPr>
            <a:spLocks noGrp="1"/>
          </p:cNvSpPr>
          <p:nvPr>
            <p:ph sz="quarter" idx="1"/>
          </p:nvPr>
        </p:nvSpPr>
        <p:spPr>
          <a:xfrm>
            <a:off x="612775" y="1600200"/>
            <a:ext cx="8153400" cy="4495800"/>
          </a:xfrm>
        </p:spPr>
        <p:txBody>
          <a:bodyPr/>
          <a:lstStyle/>
          <a:p>
            <a:r>
              <a:rPr lang="en-US" sz="2700" dirty="0" smtClean="0"/>
              <a:t>Algorithm for Function </a:t>
            </a:r>
            <a:r>
              <a:rPr lang="en-US" sz="2700" dirty="0" err="1" smtClean="0">
                <a:latin typeface="Courier New" pitchFamily="49" charset="0"/>
                <a:cs typeface="Courier New" pitchFamily="49" charset="0"/>
              </a:rPr>
              <a:t>load_data</a:t>
            </a:r>
            <a:endParaRPr lang="en-US" sz="2700" dirty="0" smtClean="0">
              <a:latin typeface="Courier New" pitchFamily="49" charset="0"/>
              <a:cs typeface="Courier New" pitchFamily="49" charset="0"/>
            </a:endParaRPr>
          </a:p>
          <a:p>
            <a:pPr>
              <a:buFont typeface="Tw Cen MT" pitchFamily="34" charset="0"/>
              <a:buAutoNum type="arabicPeriod"/>
            </a:pPr>
            <a:r>
              <a:rPr lang="en-US" sz="2700" dirty="0" smtClean="0"/>
              <a:t>Create an </a:t>
            </a:r>
            <a:r>
              <a:rPr lang="en-US" sz="2700" dirty="0" err="1" smtClean="0">
                <a:latin typeface="Courier New" pitchFamily="49" charset="0"/>
                <a:cs typeface="Courier New" pitchFamily="49" charset="0"/>
              </a:rPr>
              <a:t>ifstream</a:t>
            </a:r>
            <a:r>
              <a:rPr lang="en-US" sz="2700" dirty="0" smtClean="0"/>
              <a:t> for the input file</a:t>
            </a:r>
          </a:p>
          <a:p>
            <a:pPr>
              <a:buFont typeface="Tw Cen MT" pitchFamily="34" charset="0"/>
              <a:buAutoNum type="arabicPeriod"/>
            </a:pPr>
            <a:r>
              <a:rPr lang="en-US" sz="2700" dirty="0" smtClean="0"/>
              <a:t>Read the name of the data file</a:t>
            </a:r>
          </a:p>
          <a:p>
            <a:pPr>
              <a:buFont typeface="Tw Cen MT" pitchFamily="34" charset="0"/>
              <a:buAutoNum type="arabicPeriod"/>
            </a:pPr>
            <a:r>
              <a:rPr lang="en-US" sz="2700" dirty="0" smtClean="0">
                <a:latin typeface="Courier New" pitchFamily="49" charset="0"/>
                <a:cs typeface="Courier New" pitchFamily="49" charset="0"/>
              </a:rPr>
              <a:t>while</a:t>
            </a:r>
            <a:r>
              <a:rPr lang="en-US" sz="2700" dirty="0" smtClean="0"/>
              <a:t> the </a:t>
            </a:r>
            <a:r>
              <a:rPr lang="en-US" sz="2700" dirty="0" err="1" smtClean="0">
                <a:latin typeface="Courier New" pitchFamily="49" charset="0"/>
                <a:cs typeface="Courier New" pitchFamily="49" charset="0"/>
              </a:rPr>
              <a:t>ifstream</a:t>
            </a:r>
            <a:r>
              <a:rPr lang="en-US" sz="2700" dirty="0" smtClean="0"/>
              <a:t> is not in the fail state</a:t>
            </a:r>
          </a:p>
          <a:p>
            <a:pPr>
              <a:buFont typeface="Tw Cen MT" pitchFamily="34" charset="0"/>
              <a:buAutoNum type="arabicPeriod"/>
            </a:pPr>
            <a:r>
              <a:rPr lang="en-US" sz="2700" dirty="0" smtClean="0"/>
              <a:t> 	Read the number</a:t>
            </a:r>
          </a:p>
          <a:p>
            <a:pPr>
              <a:buFont typeface="Tw Cen MT" pitchFamily="34" charset="0"/>
              <a:buAutoNum type="arabicPeriod"/>
            </a:pPr>
            <a:r>
              <a:rPr lang="en-US" sz="2700" dirty="0" smtClean="0">
                <a:latin typeface="Courier New" pitchFamily="49" charset="0"/>
                <a:cs typeface="Courier New" pitchFamily="49" charset="0"/>
              </a:rPr>
              <a:t> 	if</a:t>
            </a:r>
            <a:r>
              <a:rPr lang="en-US" sz="2700" dirty="0" smtClean="0"/>
              <a:t> the </a:t>
            </a:r>
            <a:r>
              <a:rPr lang="en-US" sz="2700" dirty="0" err="1" smtClean="0">
                <a:latin typeface="Courier New" pitchFamily="49" charset="0"/>
                <a:cs typeface="Courier New" pitchFamily="49" charset="0"/>
              </a:rPr>
              <a:t>ifstream</a:t>
            </a:r>
            <a:r>
              <a:rPr lang="en-US" sz="2700" dirty="0" smtClean="0"/>
              <a:t> is not in the fail state</a:t>
            </a:r>
          </a:p>
          <a:p>
            <a:pPr>
              <a:buFont typeface="Tw Cen MT" pitchFamily="34" charset="0"/>
              <a:buAutoNum type="arabicPeriod"/>
            </a:pPr>
            <a:r>
              <a:rPr lang="en-US" sz="2700" dirty="0" smtClean="0"/>
              <a:t> 		Add a new entry using function </a:t>
            </a:r>
            <a:r>
              <a:rPr lang="en-US" sz="2700" dirty="0" smtClean="0">
                <a:latin typeface="Courier New" pitchFamily="49" charset="0"/>
                <a:cs typeface="Courier New" pitchFamily="49" charset="0"/>
              </a:rPr>
              <a:t>add</a:t>
            </a:r>
          </a:p>
          <a:p>
            <a:pPr>
              <a:buFont typeface="Tw Cen MT" pitchFamily="34" charset="0"/>
              <a:buAutoNum type="arabicPeriod"/>
            </a:pPr>
            <a:r>
              <a:rPr lang="en-US" sz="2700" dirty="0" smtClean="0"/>
              <a:t> 	Read the name</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Array_Based_PD</a:t>
            </a:r>
            <a:r>
              <a:rPr lang="en-US" dirty="0" smtClean="0"/>
              <a:t> Member Functions (cont.)</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92500"/>
          </a:bodyPr>
          <a:lstStyle/>
          <a:p>
            <a:pPr>
              <a:defRPr/>
            </a:pPr>
            <a:r>
              <a:rPr lang="en-US" dirty="0" smtClean="0"/>
              <a:t>Algorithm for Function </a:t>
            </a:r>
            <a:r>
              <a:rPr lang="en-US" sz="2400" dirty="0" err="1" smtClean="0">
                <a:latin typeface="Courier New" pitchFamily="49" charset="0"/>
                <a:cs typeface="Courier New" pitchFamily="49" charset="0"/>
              </a:rPr>
              <a:t>add_or_change_entry</a:t>
            </a:r>
            <a:endParaRPr lang="en-US" sz="2400" dirty="0" smtClean="0">
              <a:latin typeface="Courier New" pitchFamily="49" charset="0"/>
              <a:cs typeface="Courier New" pitchFamily="49" charset="0"/>
            </a:endParaRPr>
          </a:p>
          <a:p>
            <a:pPr marL="514350" indent="-514350">
              <a:buFont typeface="+mj-lt"/>
              <a:buAutoNum type="arabicPeriod"/>
              <a:defRPr/>
            </a:pPr>
            <a:r>
              <a:rPr lang="en-US" dirty="0" smtClean="0"/>
              <a:t>Call function </a:t>
            </a:r>
            <a:r>
              <a:rPr lang="en-US" sz="2400" dirty="0" smtClean="0">
                <a:latin typeface="Courier New" pitchFamily="49" charset="0"/>
                <a:cs typeface="Courier New" pitchFamily="49" charset="0"/>
              </a:rPr>
              <a:t>find</a:t>
            </a:r>
            <a:r>
              <a:rPr lang="en-US" dirty="0" smtClean="0"/>
              <a:t> to see if the name is in the directory</a:t>
            </a:r>
          </a:p>
          <a:p>
            <a:pPr marL="514350" indent="-514350">
              <a:buFont typeface="+mj-lt"/>
              <a:buAutoNum type="arabicPeriod"/>
              <a:defRPr/>
            </a:pPr>
            <a:r>
              <a:rPr lang="en-US" sz="2400" dirty="0">
                <a:latin typeface="Courier New" pitchFamily="49" charset="0"/>
                <a:cs typeface="Courier New" pitchFamily="49" charset="0"/>
              </a:rPr>
              <a:t>if</a:t>
            </a:r>
            <a:r>
              <a:rPr lang="en-US" dirty="0" smtClean="0"/>
              <a:t> the name is in the directory</a:t>
            </a:r>
          </a:p>
          <a:p>
            <a:pPr marL="1143000" indent="-1143000">
              <a:buFont typeface="+mj-lt"/>
              <a:buAutoNum type="arabicPeriod"/>
              <a:defRPr/>
            </a:pPr>
            <a:r>
              <a:rPr lang="en-US" dirty="0" smtClean="0"/>
              <a:t>Change the number using the </a:t>
            </a:r>
            <a:r>
              <a:rPr lang="en-US" sz="2400" dirty="0" err="1">
                <a:latin typeface="Courier New" pitchFamily="49" charset="0"/>
                <a:cs typeface="Courier New" pitchFamily="49" charset="0"/>
              </a:rPr>
              <a:t>set_number</a:t>
            </a:r>
            <a:r>
              <a:rPr lang="en-US" dirty="0" smtClean="0"/>
              <a:t> function of the </a:t>
            </a:r>
            <a:r>
              <a:rPr lang="en-US" sz="2400" dirty="0" err="1">
                <a:latin typeface="Courier New" pitchFamily="49" charset="0"/>
                <a:cs typeface="Courier New" pitchFamily="49" charset="0"/>
              </a:rPr>
              <a:t>Directory_Entry</a:t>
            </a:r>
            <a:endParaRPr lang="en-US" sz="2400" dirty="0">
              <a:latin typeface="Courier New" pitchFamily="49" charset="0"/>
              <a:cs typeface="Courier New" pitchFamily="49" charset="0"/>
            </a:endParaRPr>
          </a:p>
          <a:p>
            <a:pPr marL="1143000" indent="-1143000">
              <a:buFont typeface="+mj-lt"/>
              <a:buAutoNum type="arabicPeriod"/>
              <a:defRPr/>
            </a:pPr>
            <a:r>
              <a:rPr lang="en-US" dirty="0" smtClean="0"/>
              <a:t>Return the previous value of the number</a:t>
            </a:r>
          </a:p>
          <a:p>
            <a:pPr marL="520700" indent="-520700">
              <a:buFont typeface="+mj-lt"/>
              <a:buAutoNum type="arabicPeriod"/>
              <a:defRPr/>
            </a:pPr>
            <a:r>
              <a:rPr lang="en-US" sz="2400" dirty="0">
                <a:latin typeface="Courier New" pitchFamily="49" charset="0"/>
                <a:cs typeface="Courier New" pitchFamily="49" charset="0"/>
              </a:rPr>
              <a:t>else</a:t>
            </a:r>
          </a:p>
          <a:p>
            <a:pPr marL="1143000" indent="-1143000">
              <a:buFont typeface="+mj-lt"/>
              <a:buAutoNum type="arabicPeriod"/>
              <a:defRPr/>
            </a:pPr>
            <a:r>
              <a:rPr lang="en-US" dirty="0" smtClean="0"/>
              <a:t>Add a new entry using function </a:t>
            </a:r>
            <a:r>
              <a:rPr lang="en-US" sz="2400" dirty="0">
                <a:latin typeface="Courier New" pitchFamily="49" charset="0"/>
                <a:cs typeface="Courier New" pitchFamily="49" charset="0"/>
              </a:rPr>
              <a:t>add</a:t>
            </a:r>
          </a:p>
          <a:p>
            <a:pPr marL="1143000" indent="-1143000">
              <a:buFont typeface="+mj-lt"/>
              <a:buAutoNum type="arabicPeriod"/>
              <a:defRPr/>
            </a:pPr>
            <a:r>
              <a:rPr lang="en-US" dirty="0" smtClean="0"/>
              <a:t>Return an empty string</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Array_Based_PD</a:t>
            </a:r>
            <a:r>
              <a:rPr lang="en-US" dirty="0" smtClean="0"/>
              <a:t> Member Functions (cont.)</a:t>
            </a:r>
            <a:endParaRPr lang="en-US" dirty="0"/>
          </a:p>
        </p:txBody>
      </p:sp>
      <p:sp>
        <p:nvSpPr>
          <p:cNvPr id="5" name="Content Placeholder 4"/>
          <p:cNvSpPr>
            <a:spLocks noGrp="1"/>
          </p:cNvSpPr>
          <p:nvPr>
            <p:ph sz="quarter" idx="1"/>
          </p:nvPr>
        </p:nvSpPr>
        <p:spPr>
          <a:xfrm>
            <a:off x="612775" y="1600200"/>
            <a:ext cx="8153400" cy="4495800"/>
          </a:xfrm>
        </p:spPr>
        <p:txBody>
          <a:bodyPr>
            <a:normAutofit/>
          </a:bodyPr>
          <a:lstStyle/>
          <a:p>
            <a:pPr>
              <a:defRPr/>
            </a:pPr>
            <a:r>
              <a:rPr lang="en-US" dirty="0" smtClean="0"/>
              <a:t>Algorithm for Function </a:t>
            </a:r>
            <a:r>
              <a:rPr lang="en-US" sz="2400" dirty="0" err="1" smtClean="0">
                <a:latin typeface="Courier New" pitchFamily="49" charset="0"/>
                <a:cs typeface="Courier New" pitchFamily="49" charset="0"/>
              </a:rPr>
              <a:t>lookup_entry</a:t>
            </a:r>
            <a:endParaRPr lang="en-US" sz="2400" dirty="0" smtClean="0">
              <a:latin typeface="Courier New" pitchFamily="49" charset="0"/>
              <a:cs typeface="Courier New" pitchFamily="49" charset="0"/>
            </a:endParaRPr>
          </a:p>
          <a:p>
            <a:pPr marL="514350" indent="-514350">
              <a:buFont typeface="+mj-lt"/>
              <a:buAutoNum type="arabicPeriod"/>
              <a:defRPr/>
            </a:pPr>
            <a:r>
              <a:rPr lang="en-US" dirty="0" smtClean="0"/>
              <a:t>Call function </a:t>
            </a:r>
            <a:r>
              <a:rPr lang="en-US" sz="2400" dirty="0" smtClean="0">
                <a:latin typeface="Courier New" pitchFamily="49" charset="0"/>
                <a:cs typeface="Courier New" pitchFamily="49" charset="0"/>
              </a:rPr>
              <a:t>find</a:t>
            </a:r>
            <a:r>
              <a:rPr lang="en-US" dirty="0" smtClean="0"/>
              <a:t> to see if the name is in the directory</a:t>
            </a:r>
          </a:p>
          <a:p>
            <a:pPr marL="514350" indent="-514350">
              <a:buFont typeface="+mj-lt"/>
              <a:buAutoNum type="arabicPeriod"/>
              <a:defRPr/>
            </a:pPr>
            <a:r>
              <a:rPr lang="en-US" sz="2400" dirty="0">
                <a:latin typeface="Courier New" pitchFamily="49" charset="0"/>
                <a:cs typeface="Courier New" pitchFamily="49" charset="0"/>
              </a:rPr>
              <a:t>if</a:t>
            </a:r>
            <a:r>
              <a:rPr lang="en-US" dirty="0" smtClean="0"/>
              <a:t> the entry is found</a:t>
            </a:r>
          </a:p>
          <a:p>
            <a:pPr marL="1143000" indent="-1143000">
              <a:buFont typeface="+mj-lt"/>
              <a:buAutoNum type="arabicPeriod"/>
              <a:defRPr/>
            </a:pPr>
            <a:r>
              <a:rPr lang="en-US" sz="2400" dirty="0" err="1" smtClean="0">
                <a:latin typeface="Courier New" pitchFamily="49" charset="0"/>
                <a:cs typeface="Courier New" pitchFamily="49" charset="0"/>
              </a:rPr>
              <a:t>Directory_Entry</a:t>
            </a:r>
            <a:r>
              <a:rPr lang="en-US" dirty="0" err="1"/>
              <a:t>'s</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get_number</a:t>
            </a:r>
            <a:r>
              <a:rPr lang="en-US" sz="2400" dirty="0" smtClean="0">
                <a:latin typeface="Courier New" pitchFamily="49" charset="0"/>
                <a:cs typeface="Courier New" pitchFamily="49" charset="0"/>
              </a:rPr>
              <a:t> </a:t>
            </a:r>
            <a:r>
              <a:rPr lang="en-US" dirty="0" smtClean="0"/>
              <a:t>function retrieves the number, which is returned to the caller</a:t>
            </a:r>
            <a:endParaRPr lang="en-US" sz="2400" dirty="0">
              <a:latin typeface="Courier New" pitchFamily="49" charset="0"/>
              <a:cs typeface="Courier New" pitchFamily="49" charset="0"/>
            </a:endParaRPr>
          </a:p>
          <a:p>
            <a:pPr marL="520700" indent="-520700">
              <a:buFont typeface="+mj-lt"/>
              <a:buAutoNum type="arabicPeriod"/>
              <a:defRPr/>
            </a:pPr>
            <a:r>
              <a:rPr lang="en-US" sz="2400" dirty="0" smtClean="0">
                <a:latin typeface="Courier New" pitchFamily="49" charset="0"/>
                <a:cs typeface="Courier New" pitchFamily="49" charset="0"/>
              </a:rPr>
              <a:t>else</a:t>
            </a:r>
            <a:endParaRPr lang="en-US" sz="2400" dirty="0">
              <a:latin typeface="Courier New" pitchFamily="49" charset="0"/>
              <a:cs typeface="Courier New" pitchFamily="49" charset="0"/>
            </a:endParaRPr>
          </a:p>
          <a:p>
            <a:pPr marL="1143000" indent="-1143000">
              <a:buFont typeface="+mj-lt"/>
              <a:buAutoNum type="arabicPeriod"/>
              <a:defRPr/>
            </a:pPr>
            <a:r>
              <a:rPr lang="en-US" dirty="0" smtClean="0"/>
              <a:t>The empty string is returned</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Array_Based_PD</a:t>
            </a:r>
            <a:r>
              <a:rPr lang="en-US" dirty="0" smtClean="0"/>
              <a:t> Member Functions (cont.)</a:t>
            </a:r>
            <a:endParaRPr lang="en-US" dirty="0"/>
          </a:p>
        </p:txBody>
      </p:sp>
      <p:sp>
        <p:nvSpPr>
          <p:cNvPr id="5" name="Content Placeholder 4"/>
          <p:cNvSpPr>
            <a:spLocks noGrp="1"/>
          </p:cNvSpPr>
          <p:nvPr>
            <p:ph sz="quarter" idx="1"/>
          </p:nvPr>
        </p:nvSpPr>
        <p:spPr>
          <a:xfrm>
            <a:off x="612775" y="1600200"/>
            <a:ext cx="8153400" cy="4495800"/>
          </a:xfrm>
        </p:spPr>
        <p:txBody>
          <a:bodyPr>
            <a:normAutofit fontScale="92500"/>
          </a:bodyPr>
          <a:lstStyle/>
          <a:p>
            <a:pPr>
              <a:defRPr/>
            </a:pPr>
            <a:r>
              <a:rPr lang="en-US" dirty="0" smtClean="0"/>
              <a:t>Algorithm for Function </a:t>
            </a:r>
            <a:r>
              <a:rPr lang="en-US" sz="2400" dirty="0" smtClean="0">
                <a:latin typeface="Courier New" pitchFamily="49" charset="0"/>
                <a:cs typeface="Courier New" pitchFamily="49" charset="0"/>
              </a:rPr>
              <a:t>save</a:t>
            </a:r>
          </a:p>
          <a:p>
            <a:pPr marL="514350" indent="-514350">
              <a:buFont typeface="+mj-lt"/>
              <a:buAutoNum type="arabicPeriod"/>
              <a:defRPr/>
            </a:pPr>
            <a:r>
              <a:rPr lang="en-US" dirty="0" smtClean="0"/>
              <a:t>Create an </a:t>
            </a:r>
            <a:r>
              <a:rPr lang="en-US" sz="2400" dirty="0" err="1" smtClean="0">
                <a:latin typeface="Courier New" pitchFamily="49" charset="0"/>
                <a:cs typeface="Courier New" pitchFamily="49" charset="0"/>
              </a:rPr>
              <a:t>ofstream</a:t>
            </a:r>
            <a:r>
              <a:rPr lang="en-US" dirty="0"/>
              <a:t> </a:t>
            </a:r>
            <a:r>
              <a:rPr lang="en-US" dirty="0" smtClean="0"/>
              <a:t>object associated with the file</a:t>
            </a:r>
          </a:p>
          <a:p>
            <a:pPr marL="514350" indent="-514350">
              <a:buFont typeface="+mj-lt"/>
              <a:buAutoNum type="arabicPeriod"/>
              <a:defRPr/>
            </a:pPr>
            <a:r>
              <a:rPr lang="en-US" sz="2400" dirty="0" smtClean="0">
                <a:latin typeface="Courier New" pitchFamily="49" charset="0"/>
                <a:cs typeface="Courier New" pitchFamily="49" charset="0"/>
              </a:rPr>
              <a:t>for</a:t>
            </a:r>
            <a:r>
              <a:rPr lang="en-US" dirty="0" smtClean="0"/>
              <a:t> each entry in the array</a:t>
            </a:r>
          </a:p>
          <a:p>
            <a:pPr marL="1143000" indent="-1143000">
              <a:buFont typeface="+mj-lt"/>
              <a:buAutoNum type="arabicPeriod"/>
              <a:defRPr/>
            </a:pPr>
            <a:r>
              <a:rPr lang="en-US" dirty="0" smtClean="0"/>
              <a:t>Call</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get_name</a:t>
            </a:r>
            <a:r>
              <a:rPr lang="en-US" sz="2400" dirty="0" smtClean="0">
                <a:latin typeface="Courier New" pitchFamily="49" charset="0"/>
                <a:cs typeface="Courier New" pitchFamily="49" charset="0"/>
              </a:rPr>
              <a:t> </a:t>
            </a:r>
            <a:r>
              <a:rPr lang="en-US" dirty="0" smtClean="0"/>
              <a:t>to get the name from the entry</a:t>
            </a:r>
          </a:p>
          <a:p>
            <a:pPr marL="1143000" indent="-1143000">
              <a:buFont typeface="+mj-lt"/>
              <a:buAutoNum type="arabicPeriod"/>
              <a:defRPr/>
            </a:pPr>
            <a:r>
              <a:rPr lang="en-US" dirty="0" smtClean="0"/>
              <a:t>Write the name on a line</a:t>
            </a:r>
          </a:p>
          <a:p>
            <a:pPr marL="1143000" indent="-1143000">
              <a:buFont typeface="+mj-lt"/>
              <a:buAutoNum type="arabicPeriod"/>
              <a:defRPr/>
            </a:pPr>
            <a:r>
              <a:rPr lang="en-US" dirty="0"/>
              <a:t>Call </a:t>
            </a:r>
            <a:r>
              <a:rPr lang="en-US" sz="2400" dirty="0" err="1" smtClean="0">
                <a:latin typeface="Courier New" pitchFamily="49" charset="0"/>
                <a:cs typeface="Courier New" pitchFamily="49" charset="0"/>
              </a:rPr>
              <a:t>get_number</a:t>
            </a:r>
            <a:r>
              <a:rPr lang="en-US" sz="2400" dirty="0" smtClean="0">
                <a:latin typeface="Courier New" pitchFamily="49" charset="0"/>
                <a:cs typeface="Courier New" pitchFamily="49" charset="0"/>
              </a:rPr>
              <a:t> </a:t>
            </a:r>
            <a:r>
              <a:rPr lang="en-US" dirty="0"/>
              <a:t>to get the number from the </a:t>
            </a:r>
            <a:r>
              <a:rPr lang="en-US" dirty="0" smtClean="0"/>
              <a:t>entry</a:t>
            </a:r>
          </a:p>
          <a:p>
            <a:pPr marL="1143000" indent="-1143000">
              <a:buFont typeface="+mj-lt"/>
              <a:buAutoNum type="arabicPeriod"/>
              <a:defRPr/>
            </a:pPr>
            <a:r>
              <a:rPr lang="en-US" dirty="0" smtClean="0"/>
              <a:t>Write the number on a line</a:t>
            </a:r>
            <a:endParaRPr lang="en-US" dirty="0"/>
          </a:p>
          <a:p>
            <a:pPr marL="520700" indent="-520700">
              <a:buFont typeface="+mj-lt"/>
              <a:buAutoNum type="arabicPeriod"/>
              <a:defRPr/>
            </a:pPr>
            <a:r>
              <a:rPr lang="en-US" dirty="0" smtClean="0"/>
              <a:t>Close the </a:t>
            </a:r>
            <a:r>
              <a:rPr lang="en-US" sz="2400" dirty="0" err="1" smtClean="0">
                <a:latin typeface="Courier New" pitchFamily="49" charset="0"/>
                <a:cs typeface="Courier New" pitchFamily="49" charset="0"/>
              </a:rPr>
              <a:t>ofstream</a:t>
            </a:r>
            <a:endParaRPr lang="en-US" sz="2400" dirty="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75" y="228600"/>
            <a:ext cx="8153400" cy="990600"/>
          </a:xfrm>
        </p:spPr>
        <p:txBody>
          <a:bodyPr>
            <a:normAutofit fontScale="90000"/>
          </a:bodyPr>
          <a:lstStyle/>
          <a:p>
            <a:pPr>
              <a:defRPr/>
            </a:pPr>
            <a:r>
              <a:rPr lang="en-US" dirty="0" smtClean="0"/>
              <a:t>Design of the </a:t>
            </a:r>
            <a:r>
              <a:rPr lang="en-US" sz="3600" dirty="0" err="1" smtClean="0">
                <a:latin typeface="Courier New" pitchFamily="49" charset="0"/>
                <a:cs typeface="Courier New" pitchFamily="49" charset="0"/>
              </a:rPr>
              <a:t>Array_Based_PD</a:t>
            </a:r>
            <a:r>
              <a:rPr lang="en-US" dirty="0" smtClean="0"/>
              <a:t> Member Functions (cont.)</a:t>
            </a:r>
            <a:endParaRPr lang="en-US" dirty="0"/>
          </a:p>
        </p:txBody>
      </p:sp>
      <p:pic>
        <p:nvPicPr>
          <p:cNvPr id="152578" name="Picture 2"/>
          <p:cNvPicPr>
            <a:picLocks noChangeAspect="1" noChangeArrowheads="1"/>
          </p:cNvPicPr>
          <p:nvPr/>
        </p:nvPicPr>
        <p:blipFill>
          <a:blip r:embed="rId2"/>
          <a:srcRect/>
          <a:stretch>
            <a:fillRect/>
          </a:stretch>
        </p:blipFill>
        <p:spPr bwMode="auto">
          <a:xfrm>
            <a:off x="1600200" y="1524000"/>
            <a:ext cx="6038850" cy="5238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Placeholder 4"/>
          <p:cNvSpPr>
            <a:spLocks noGrp="1"/>
          </p:cNvSpPr>
          <p:nvPr>
            <p:ph type="body" idx="1"/>
          </p:nvPr>
        </p:nvSpPr>
        <p:spPr/>
        <p:txBody>
          <a:bodyPr/>
          <a:lstStyle/>
          <a:p>
            <a:r>
              <a:rPr lang="en-US" smtClean="0"/>
              <a:t>Section 1.7</a:t>
            </a:r>
          </a:p>
        </p:txBody>
      </p:sp>
      <p:sp>
        <p:nvSpPr>
          <p:cNvPr id="153602" name="Title 3"/>
          <p:cNvSpPr>
            <a:spLocks noGrp="1"/>
          </p:cNvSpPr>
          <p:nvPr>
            <p:ph type="title"/>
          </p:nvPr>
        </p:nvSpPr>
        <p:spPr/>
        <p:txBody>
          <a:bodyPr/>
          <a:lstStyle/>
          <a:p>
            <a:r>
              <a:rPr lang="en-US" sz="3600" smtClean="0"/>
              <a:t>Implementing and Testing the Array-Based Phone Directory</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3"/>
          <p:cNvSpPr>
            <a:spLocks noGrp="1"/>
          </p:cNvSpPr>
          <p:nvPr>
            <p:ph type="title"/>
          </p:nvPr>
        </p:nvSpPr>
        <p:spPr>
          <a:xfrm>
            <a:off x="612775" y="228600"/>
            <a:ext cx="8153400" cy="990600"/>
          </a:xfrm>
        </p:spPr>
        <p:txBody>
          <a:bodyPr/>
          <a:lstStyle/>
          <a:p>
            <a:r>
              <a:rPr lang="en-US" smtClean="0"/>
              <a:t>Implementation</a:t>
            </a:r>
          </a:p>
        </p:txBody>
      </p:sp>
      <p:pic>
        <p:nvPicPr>
          <p:cNvPr id="154626" name="Picture 2"/>
          <p:cNvPicPr>
            <a:picLocks noChangeAspect="1" noChangeArrowheads="1"/>
          </p:cNvPicPr>
          <p:nvPr/>
        </p:nvPicPr>
        <p:blipFill>
          <a:blip r:embed="rId2"/>
          <a:srcRect/>
          <a:stretch>
            <a:fillRect/>
          </a:stretch>
        </p:blipFill>
        <p:spPr bwMode="auto">
          <a:xfrm>
            <a:off x="304800" y="2373313"/>
            <a:ext cx="8677275" cy="2085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3"/>
          <p:cNvSpPr>
            <a:spLocks noGrp="1"/>
          </p:cNvSpPr>
          <p:nvPr>
            <p:ph type="title"/>
          </p:nvPr>
        </p:nvSpPr>
        <p:spPr>
          <a:xfrm>
            <a:off x="612775" y="228600"/>
            <a:ext cx="8153400" cy="990600"/>
          </a:xfrm>
        </p:spPr>
        <p:txBody>
          <a:bodyPr/>
          <a:lstStyle/>
          <a:p>
            <a:r>
              <a:rPr lang="en-US" smtClean="0"/>
              <a:t>Implementation (cont.)</a:t>
            </a:r>
          </a:p>
        </p:txBody>
      </p:sp>
      <p:pic>
        <p:nvPicPr>
          <p:cNvPr id="155650" name="Picture 2"/>
          <p:cNvPicPr>
            <a:picLocks noChangeAspect="1" noChangeArrowheads="1"/>
          </p:cNvPicPr>
          <p:nvPr/>
        </p:nvPicPr>
        <p:blipFill>
          <a:blip r:embed="rId2"/>
          <a:srcRect/>
          <a:stretch>
            <a:fillRect/>
          </a:stretch>
        </p:blipFill>
        <p:spPr bwMode="auto">
          <a:xfrm>
            <a:off x="1470025" y="1600200"/>
            <a:ext cx="6153150" cy="4143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612775" y="228600"/>
            <a:ext cx="8153400" cy="990600"/>
          </a:xfrm>
        </p:spPr>
        <p:txBody>
          <a:bodyPr/>
          <a:lstStyle/>
          <a:p>
            <a:r>
              <a:rPr lang="en-US" smtClean="0"/>
              <a:t>Implementation (cont.)</a:t>
            </a:r>
          </a:p>
        </p:txBody>
      </p:sp>
      <p:pic>
        <p:nvPicPr>
          <p:cNvPr id="156674" name="Picture 3"/>
          <p:cNvPicPr>
            <a:picLocks noChangeAspect="1" noChangeArrowheads="1"/>
          </p:cNvPicPr>
          <p:nvPr/>
        </p:nvPicPr>
        <p:blipFill>
          <a:blip r:embed="rId2"/>
          <a:srcRect/>
          <a:stretch>
            <a:fillRect/>
          </a:stretch>
        </p:blipFill>
        <p:spPr bwMode="auto">
          <a:xfrm>
            <a:off x="1504950" y="1524000"/>
            <a:ext cx="6134100" cy="533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3"/>
          <p:cNvSpPr>
            <a:spLocks noGrp="1"/>
          </p:cNvSpPr>
          <p:nvPr>
            <p:ph type="title"/>
          </p:nvPr>
        </p:nvSpPr>
        <p:spPr>
          <a:xfrm>
            <a:off x="612775" y="228600"/>
            <a:ext cx="8153400" cy="990600"/>
          </a:xfrm>
        </p:spPr>
        <p:txBody>
          <a:bodyPr/>
          <a:lstStyle/>
          <a:p>
            <a:r>
              <a:rPr lang="en-US" smtClean="0"/>
              <a:t>Implementation (cont.)</a:t>
            </a:r>
          </a:p>
        </p:txBody>
      </p:sp>
      <p:pic>
        <p:nvPicPr>
          <p:cNvPr id="157698" name="Picture 2"/>
          <p:cNvPicPr>
            <a:picLocks noChangeAspect="1" noChangeArrowheads="1"/>
          </p:cNvPicPr>
          <p:nvPr/>
        </p:nvPicPr>
        <p:blipFill>
          <a:blip r:embed="rId2"/>
          <a:srcRect/>
          <a:stretch>
            <a:fillRect/>
          </a:stretch>
        </p:blipFill>
        <p:spPr bwMode="auto">
          <a:xfrm>
            <a:off x="1501775" y="1905000"/>
            <a:ext cx="6115050" cy="3981450"/>
          </a:xfrm>
          <a:prstGeom prst="rect">
            <a:avLst/>
          </a:prstGeom>
          <a:noFill/>
          <a:ln w="9525">
            <a:noFill/>
            <a:miter lim="800000"/>
            <a:headEnd/>
            <a:tailEnd/>
          </a:ln>
        </p:spPr>
      </p:pic>
      <p:pic>
        <p:nvPicPr>
          <p:cNvPr id="157699" name="Picture 3"/>
          <p:cNvPicPr>
            <a:picLocks noChangeAspect="1" noChangeArrowheads="1"/>
          </p:cNvPicPr>
          <p:nvPr/>
        </p:nvPicPr>
        <p:blipFill>
          <a:blip r:embed="rId3"/>
          <a:srcRect/>
          <a:stretch>
            <a:fillRect/>
          </a:stretch>
        </p:blipFill>
        <p:spPr bwMode="auto">
          <a:xfrm>
            <a:off x="1466850" y="1628775"/>
            <a:ext cx="6210300" cy="5191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612775" y="228600"/>
            <a:ext cx="8153400" cy="990600"/>
          </a:xfrm>
        </p:spPr>
        <p:txBody>
          <a:bodyPr/>
          <a:lstStyle/>
          <a:p>
            <a:r>
              <a:rPr lang="en-US" smtClean="0"/>
              <a:t>Software Life Cycle Models</a:t>
            </a:r>
          </a:p>
        </p:txBody>
      </p:sp>
      <p:sp>
        <p:nvSpPr>
          <p:cNvPr id="20482" name="Content Placeholder 4"/>
          <p:cNvSpPr>
            <a:spLocks noGrp="1"/>
          </p:cNvSpPr>
          <p:nvPr>
            <p:ph sz="quarter" idx="1"/>
          </p:nvPr>
        </p:nvSpPr>
        <p:spPr>
          <a:xfrm>
            <a:off x="612775" y="1600200"/>
            <a:ext cx="8153400" cy="4495800"/>
          </a:xfrm>
        </p:spPr>
        <p:txBody>
          <a:bodyPr/>
          <a:lstStyle/>
          <a:p>
            <a:r>
              <a:rPr lang="en-US" smtClean="0"/>
              <a:t>The </a:t>
            </a:r>
            <a:r>
              <a:rPr lang="en-US" i="1" smtClean="0"/>
              <a:t>waterfall model</a:t>
            </a:r>
            <a:r>
              <a:rPr lang="en-US" smtClean="0"/>
              <a:t> is one of the simplest software life cycle models</a:t>
            </a:r>
          </a:p>
          <a:p>
            <a:r>
              <a:rPr lang="en-US" smtClean="0"/>
              <a:t>In the waterfall model, activities are performed in sequence and the result of one flows into the next</a:t>
            </a:r>
          </a:p>
          <a:p>
            <a:endParaRPr lang="en-US" smtClean="0"/>
          </a:p>
        </p:txBody>
      </p:sp>
      <p:pic>
        <p:nvPicPr>
          <p:cNvPr id="20483" name="Picture 2"/>
          <p:cNvPicPr>
            <a:picLocks noChangeAspect="1" noChangeArrowheads="1"/>
          </p:cNvPicPr>
          <p:nvPr/>
        </p:nvPicPr>
        <p:blipFill>
          <a:blip r:embed="rId2"/>
          <a:srcRect/>
          <a:stretch>
            <a:fillRect/>
          </a:stretch>
        </p:blipFill>
        <p:spPr bwMode="auto">
          <a:xfrm>
            <a:off x="1981200" y="3505200"/>
            <a:ext cx="5386388" cy="3276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3"/>
          <p:cNvSpPr>
            <a:spLocks noGrp="1"/>
          </p:cNvSpPr>
          <p:nvPr>
            <p:ph type="title"/>
          </p:nvPr>
        </p:nvSpPr>
        <p:spPr>
          <a:xfrm>
            <a:off x="612775" y="228600"/>
            <a:ext cx="8153400" cy="990600"/>
          </a:xfrm>
        </p:spPr>
        <p:txBody>
          <a:bodyPr/>
          <a:lstStyle/>
          <a:p>
            <a:r>
              <a:rPr lang="en-US" smtClean="0"/>
              <a:t>Implementation (cont.)</a:t>
            </a:r>
          </a:p>
        </p:txBody>
      </p:sp>
      <p:pic>
        <p:nvPicPr>
          <p:cNvPr id="158722" name="Picture 2"/>
          <p:cNvPicPr>
            <a:picLocks noChangeAspect="1" noChangeArrowheads="1"/>
          </p:cNvPicPr>
          <p:nvPr/>
        </p:nvPicPr>
        <p:blipFill>
          <a:blip r:embed="rId2"/>
          <a:srcRect/>
          <a:stretch>
            <a:fillRect/>
          </a:stretch>
        </p:blipFill>
        <p:spPr bwMode="auto">
          <a:xfrm>
            <a:off x="1195388" y="2057400"/>
            <a:ext cx="6448425" cy="274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Coding the Functions in the Implementation File</a:t>
            </a:r>
            <a:endParaRPr lang="en-US" dirty="0"/>
          </a:p>
        </p:txBody>
      </p:sp>
      <p:pic>
        <p:nvPicPr>
          <p:cNvPr id="159746" name="Picture 3"/>
          <p:cNvPicPr>
            <a:picLocks noChangeAspect="1" noChangeArrowheads="1"/>
          </p:cNvPicPr>
          <p:nvPr/>
        </p:nvPicPr>
        <p:blipFill>
          <a:blip r:embed="rId2"/>
          <a:srcRect/>
          <a:stretch>
            <a:fillRect/>
          </a:stretch>
        </p:blipFill>
        <p:spPr bwMode="auto">
          <a:xfrm>
            <a:off x="1714500" y="1524000"/>
            <a:ext cx="6115050" cy="1143000"/>
          </a:xfrm>
          <a:prstGeom prst="rect">
            <a:avLst/>
          </a:prstGeom>
          <a:noFill/>
          <a:ln w="9525">
            <a:noFill/>
            <a:miter lim="800000"/>
            <a:headEnd/>
            <a:tailEnd/>
          </a:ln>
        </p:spPr>
      </p:pic>
      <p:pic>
        <p:nvPicPr>
          <p:cNvPr id="159747" name="Picture 4"/>
          <p:cNvPicPr>
            <a:picLocks noChangeAspect="1" noChangeArrowheads="1"/>
          </p:cNvPicPr>
          <p:nvPr/>
        </p:nvPicPr>
        <p:blipFill>
          <a:blip r:embed="rId3"/>
          <a:srcRect/>
          <a:stretch>
            <a:fillRect/>
          </a:stretch>
        </p:blipFill>
        <p:spPr bwMode="auto">
          <a:xfrm>
            <a:off x="1714500" y="2895600"/>
            <a:ext cx="5305425" cy="36671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612775" y="228600"/>
            <a:ext cx="8153400" cy="990600"/>
          </a:xfrm>
        </p:spPr>
        <p:txBody>
          <a:bodyPr/>
          <a:lstStyle/>
          <a:p>
            <a:r>
              <a:rPr lang="en-US" smtClean="0"/>
              <a:t>Testing</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a:defRPr/>
            </a:pPr>
            <a:r>
              <a:rPr lang="en-US" dirty="0" smtClean="0"/>
              <a:t>To test this class, you should </a:t>
            </a:r>
          </a:p>
          <a:p>
            <a:pPr lvl="1">
              <a:defRPr/>
            </a:pPr>
            <a:r>
              <a:rPr lang="en-US" dirty="0"/>
              <a:t>run it </a:t>
            </a:r>
            <a:r>
              <a:rPr lang="en-US" dirty="0" smtClean="0"/>
              <a:t>with data files that are empty</a:t>
            </a:r>
          </a:p>
          <a:p>
            <a:pPr lvl="1">
              <a:defRPr/>
            </a:pPr>
            <a:r>
              <a:rPr lang="en-US" dirty="0"/>
              <a:t>run it with </a:t>
            </a:r>
            <a:r>
              <a:rPr lang="en-US" dirty="0" smtClean="0"/>
              <a:t>data files that contain a single name-and-number pair</a:t>
            </a:r>
          </a:p>
          <a:p>
            <a:pPr lvl="1">
              <a:defRPr/>
            </a:pPr>
            <a:r>
              <a:rPr lang="en-US" dirty="0"/>
              <a:t>run it with </a:t>
            </a:r>
            <a:r>
              <a:rPr lang="en-US" dirty="0" smtClean="0"/>
              <a:t>data files that contain an odd number of lines (ending with a name but no number)</a:t>
            </a:r>
          </a:p>
          <a:p>
            <a:pPr lvl="1">
              <a:defRPr/>
            </a:pPr>
            <a:r>
              <a:rPr lang="en-US" dirty="0"/>
              <a:t>run it with </a:t>
            </a:r>
            <a:r>
              <a:rPr lang="en-US" dirty="0" smtClean="0"/>
              <a:t>a completely filled array and try to add a new entry (does function </a:t>
            </a:r>
            <a:r>
              <a:rPr lang="en-US" sz="2000" dirty="0" smtClean="0">
                <a:latin typeface="Courier New" pitchFamily="49" charset="0"/>
                <a:cs typeface="Courier New" pitchFamily="49" charset="0"/>
              </a:rPr>
              <a:t>reallocate</a:t>
            </a:r>
            <a:r>
              <a:rPr lang="en-US" sz="2000" dirty="0" smtClean="0"/>
              <a:t> </a:t>
            </a:r>
            <a:r>
              <a:rPr lang="en-US" dirty="0" smtClean="0"/>
              <a:t>double the array's size?)</a:t>
            </a:r>
          </a:p>
          <a:p>
            <a:pPr lvl="1">
              <a:defRPr/>
            </a:pPr>
            <a:r>
              <a:rPr lang="en-US" dirty="0" smtClean="0"/>
              <a:t>try retrieving names not in the directory and names in the directory</a:t>
            </a:r>
          </a:p>
          <a:p>
            <a:pPr lvl="1">
              <a:defRPr/>
            </a:pPr>
            <a:r>
              <a:rPr lang="en-US" dirty="0" smtClean="0"/>
              <a:t>verify that if an entry is changed, the new number is retrieved</a:t>
            </a:r>
          </a:p>
          <a:p>
            <a:pPr lvl="1">
              <a:defRPr/>
            </a:pPr>
            <a:r>
              <a:rPr lang="en-US" dirty="0" smtClean="0"/>
              <a:t>check that all new and edited entries are written correctly to the output file</a:t>
            </a:r>
          </a:p>
          <a:p>
            <a:pPr lvl="1">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Placeholder 4"/>
          <p:cNvSpPr>
            <a:spLocks noGrp="1"/>
          </p:cNvSpPr>
          <p:nvPr>
            <p:ph type="body" idx="1"/>
          </p:nvPr>
        </p:nvSpPr>
        <p:spPr/>
        <p:txBody>
          <a:bodyPr/>
          <a:lstStyle/>
          <a:p>
            <a:r>
              <a:rPr lang="en-US" smtClean="0"/>
              <a:t>Section 1.8</a:t>
            </a:r>
          </a:p>
        </p:txBody>
      </p:sp>
      <p:sp>
        <p:nvSpPr>
          <p:cNvPr id="161794" name="Title 3"/>
          <p:cNvSpPr>
            <a:spLocks noGrp="1"/>
          </p:cNvSpPr>
          <p:nvPr>
            <p:ph type="title"/>
          </p:nvPr>
        </p:nvSpPr>
        <p:spPr/>
        <p:txBody>
          <a:bodyPr/>
          <a:lstStyle/>
          <a:p>
            <a:r>
              <a:rPr lang="en-US" sz="3600" smtClean="0"/>
              <a:t>Completing the Phone Directory Application</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3"/>
          <p:cNvSpPr>
            <a:spLocks noGrp="1"/>
          </p:cNvSpPr>
          <p:nvPr>
            <p:ph type="title"/>
          </p:nvPr>
        </p:nvSpPr>
        <p:spPr>
          <a:xfrm>
            <a:off x="612775" y="228600"/>
            <a:ext cx="8153400" cy="990600"/>
          </a:xfrm>
        </p:spPr>
        <p:txBody>
          <a:bodyPr/>
          <a:lstStyle/>
          <a:p>
            <a:r>
              <a:rPr lang="en-US" smtClean="0"/>
              <a:t>Analysis</a:t>
            </a:r>
          </a:p>
        </p:txBody>
      </p:sp>
      <p:sp>
        <p:nvSpPr>
          <p:cNvPr id="162818" name="Content Placeholder 4"/>
          <p:cNvSpPr>
            <a:spLocks noGrp="1"/>
          </p:cNvSpPr>
          <p:nvPr>
            <p:ph sz="quarter" idx="1"/>
          </p:nvPr>
        </p:nvSpPr>
        <p:spPr>
          <a:xfrm>
            <a:off x="612775" y="1600200"/>
            <a:ext cx="8153400" cy="4495800"/>
          </a:xfrm>
        </p:spPr>
        <p:txBody>
          <a:bodyPr/>
          <a:lstStyle/>
          <a:p>
            <a:r>
              <a:rPr lang="en-US" smtClean="0"/>
              <a:t>The function </a:t>
            </a:r>
            <a:r>
              <a:rPr lang="en-US" sz="2400" smtClean="0">
                <a:latin typeface="Courier New" pitchFamily="49" charset="0"/>
                <a:cs typeface="Courier New" pitchFamily="49" charset="0"/>
              </a:rPr>
              <a:t>process_commands</a:t>
            </a:r>
            <a:r>
              <a:rPr lang="en-US" smtClean="0"/>
              <a:t> should present a menu of choices to the user:</a:t>
            </a:r>
          </a:p>
          <a:p>
            <a:pPr lvl="1"/>
            <a:r>
              <a:rPr lang="en-US" smtClean="0"/>
              <a:t>Add or Change an Entry</a:t>
            </a:r>
          </a:p>
          <a:p>
            <a:pPr lvl="1"/>
            <a:r>
              <a:rPr lang="en-US" smtClean="0"/>
              <a:t>Look Up an Entry</a:t>
            </a:r>
          </a:p>
          <a:p>
            <a:pPr lvl="1"/>
            <a:r>
              <a:rPr lang="en-US" smtClean="0"/>
              <a:t>Remove an Entry</a:t>
            </a:r>
          </a:p>
          <a:p>
            <a:pPr lvl="1"/>
            <a:r>
              <a:rPr lang="en-US" smtClean="0"/>
              <a:t>Save the Directory Data</a:t>
            </a:r>
          </a:p>
          <a:p>
            <a:pPr lvl="1"/>
            <a:r>
              <a:rPr lang="en-US" smtClean="0"/>
              <a:t>Exit the Program</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3"/>
          <p:cNvSpPr>
            <a:spLocks noGrp="1"/>
          </p:cNvSpPr>
          <p:nvPr>
            <p:ph type="title"/>
          </p:nvPr>
        </p:nvSpPr>
        <p:spPr>
          <a:xfrm>
            <a:off x="612775" y="228600"/>
            <a:ext cx="8153400" cy="990600"/>
          </a:xfrm>
        </p:spPr>
        <p:txBody>
          <a:bodyPr/>
          <a:lstStyle/>
          <a:p>
            <a:r>
              <a:rPr lang="en-US" smtClean="0"/>
              <a:t>Design</a:t>
            </a:r>
          </a:p>
        </p:txBody>
      </p:sp>
      <p:sp>
        <p:nvSpPr>
          <p:cNvPr id="163842" name="Content Placeholder 4"/>
          <p:cNvSpPr>
            <a:spLocks noGrp="1"/>
          </p:cNvSpPr>
          <p:nvPr>
            <p:ph sz="quarter" idx="1"/>
          </p:nvPr>
        </p:nvSpPr>
        <p:spPr>
          <a:xfrm>
            <a:off x="612775" y="1600200"/>
            <a:ext cx="8153400" cy="4495800"/>
          </a:xfrm>
        </p:spPr>
        <p:txBody>
          <a:bodyPr/>
          <a:lstStyle/>
          <a:p>
            <a:r>
              <a:rPr lang="en-US" smtClean="0"/>
              <a:t>The function </a:t>
            </a:r>
            <a:r>
              <a:rPr lang="en-US" sz="2400" smtClean="0">
                <a:latin typeface="Courier New" pitchFamily="49" charset="0"/>
                <a:cs typeface="Courier New" pitchFamily="49" charset="0"/>
              </a:rPr>
              <a:t>process_commands</a:t>
            </a:r>
            <a:r>
              <a:rPr lang="en-US" smtClean="0"/>
              <a:t> will use a "menu-driven" loop to control the action with the user</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3"/>
          <p:cNvSpPr>
            <a:spLocks noGrp="1"/>
          </p:cNvSpPr>
          <p:nvPr>
            <p:ph type="title"/>
          </p:nvPr>
        </p:nvSpPr>
        <p:spPr>
          <a:xfrm>
            <a:off x="612775" y="228600"/>
            <a:ext cx="8153400" cy="990600"/>
          </a:xfrm>
        </p:spPr>
        <p:txBody>
          <a:bodyPr/>
          <a:lstStyle/>
          <a:p>
            <a:r>
              <a:rPr lang="en-US" sz="4000" dirty="0" smtClean="0"/>
              <a:t>Implementation: </a:t>
            </a:r>
            <a:r>
              <a:rPr lang="en-US" sz="3200" dirty="0" smtClean="0">
                <a:latin typeface="Courier New" pitchFamily="49" charset="0"/>
                <a:cs typeface="Courier New" pitchFamily="49" charset="0"/>
              </a:rPr>
              <a:t>PD_Application.cpp</a:t>
            </a:r>
            <a:endParaRPr lang="en-US" sz="3200" dirty="0" smtClean="0"/>
          </a:p>
        </p:txBody>
      </p:sp>
      <p:pic>
        <p:nvPicPr>
          <p:cNvPr id="164866" name="Picture 2"/>
          <p:cNvPicPr>
            <a:picLocks noChangeAspect="1" noChangeArrowheads="1"/>
          </p:cNvPicPr>
          <p:nvPr/>
        </p:nvPicPr>
        <p:blipFill>
          <a:blip r:embed="rId2"/>
          <a:srcRect/>
          <a:stretch>
            <a:fillRect/>
          </a:stretch>
        </p:blipFill>
        <p:spPr bwMode="auto">
          <a:xfrm>
            <a:off x="2057400" y="1524000"/>
            <a:ext cx="5219700" cy="4743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3"/>
          <p:cNvSpPr>
            <a:spLocks noGrp="1"/>
          </p:cNvSpPr>
          <p:nvPr>
            <p:ph type="title"/>
          </p:nvPr>
        </p:nvSpPr>
        <p:spPr>
          <a:xfrm>
            <a:off x="612775" y="228600"/>
            <a:ext cx="8153400" cy="990600"/>
          </a:xfrm>
        </p:spPr>
        <p:txBody>
          <a:bodyPr/>
          <a:lstStyle/>
          <a:p>
            <a:r>
              <a:rPr lang="en-US" sz="4000" dirty="0" smtClean="0"/>
              <a:t>Implementation: </a:t>
            </a:r>
            <a:r>
              <a:rPr lang="en-US" sz="3200" dirty="0" smtClean="0">
                <a:latin typeface="Courier New" pitchFamily="49" charset="0"/>
                <a:cs typeface="Courier New" pitchFamily="49" charset="0"/>
              </a:rPr>
              <a:t>PD_Application.cpp</a:t>
            </a:r>
            <a:endParaRPr lang="en-US" sz="32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524000"/>
            <a:ext cx="3981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157</a:t>
            </a:fld>
            <a:endParaRPr lang="en-US"/>
          </a:p>
        </p:txBody>
      </p:sp>
    </p:spTree>
    <p:extLst>
      <p:ext uri="{BB962C8B-B14F-4D97-AF65-F5344CB8AC3E}">
        <p14:creationId xmlns:p14="http://schemas.microsoft.com/office/powerpoint/2010/main" val="5191805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3"/>
          <p:cNvSpPr>
            <a:spLocks noGrp="1"/>
          </p:cNvSpPr>
          <p:nvPr>
            <p:ph type="title"/>
          </p:nvPr>
        </p:nvSpPr>
        <p:spPr>
          <a:xfrm>
            <a:off x="612775" y="228600"/>
            <a:ext cx="8153400" cy="990600"/>
          </a:xfrm>
        </p:spPr>
        <p:txBody>
          <a:bodyPr/>
          <a:lstStyle/>
          <a:p>
            <a:r>
              <a:rPr lang="en-US" sz="4000" dirty="0" smtClean="0"/>
              <a:t>Implementation: </a:t>
            </a:r>
            <a:r>
              <a:rPr lang="en-US" sz="3200" dirty="0" smtClean="0">
                <a:latin typeface="Courier New" pitchFamily="49" charset="0"/>
                <a:cs typeface="Courier New" pitchFamily="49" charset="0"/>
              </a:rPr>
              <a:t>PD_Application.cpp</a:t>
            </a:r>
            <a:endParaRPr lang="en-US" sz="3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2181225"/>
            <a:ext cx="43910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158</a:t>
            </a:fld>
            <a:endParaRPr lang="en-US"/>
          </a:p>
        </p:txBody>
      </p:sp>
    </p:spTree>
    <p:extLst>
      <p:ext uri="{BB962C8B-B14F-4D97-AF65-F5344CB8AC3E}">
        <p14:creationId xmlns:p14="http://schemas.microsoft.com/office/powerpoint/2010/main" val="3976149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612775" y="228600"/>
            <a:ext cx="8153400" cy="990600"/>
          </a:xfrm>
        </p:spPr>
        <p:txBody>
          <a:bodyPr/>
          <a:lstStyle/>
          <a:p>
            <a:r>
              <a:rPr lang="en-US" smtClean="0"/>
              <a:t>Software Life Cycle Models (cont.)</a:t>
            </a:r>
          </a:p>
        </p:txBody>
      </p:sp>
      <p:pic>
        <p:nvPicPr>
          <p:cNvPr id="21506" name="Picture 2"/>
          <p:cNvPicPr>
            <a:picLocks noChangeAspect="1" noChangeArrowheads="1"/>
          </p:cNvPicPr>
          <p:nvPr/>
        </p:nvPicPr>
        <p:blipFill>
          <a:blip r:embed="rId2"/>
          <a:srcRect/>
          <a:stretch>
            <a:fillRect/>
          </a:stretch>
        </p:blipFill>
        <p:spPr bwMode="auto">
          <a:xfrm>
            <a:off x="304800" y="2043113"/>
            <a:ext cx="8724900" cy="2771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612775" y="228600"/>
            <a:ext cx="8153400" cy="990600"/>
          </a:xfrm>
        </p:spPr>
        <p:txBody>
          <a:bodyPr/>
          <a:lstStyle/>
          <a:p>
            <a:r>
              <a:rPr lang="en-US" smtClean="0"/>
              <a:t>Software Life Cycle Models (cont.)</a:t>
            </a:r>
          </a:p>
        </p:txBody>
      </p:sp>
      <p:sp>
        <p:nvSpPr>
          <p:cNvPr id="22530" name="Content Placeholder 4"/>
          <p:cNvSpPr>
            <a:spLocks noGrp="1"/>
          </p:cNvSpPr>
          <p:nvPr>
            <p:ph sz="quarter" idx="1"/>
          </p:nvPr>
        </p:nvSpPr>
        <p:spPr>
          <a:xfrm>
            <a:off x="612775" y="1600200"/>
            <a:ext cx="8153400" cy="4495800"/>
          </a:xfrm>
        </p:spPr>
        <p:txBody>
          <a:bodyPr/>
          <a:lstStyle/>
          <a:p>
            <a:r>
              <a:rPr lang="en-US" dirty="0" smtClean="0"/>
              <a:t>While simple in concept, the waterfall method generally is unworkable in practice</a:t>
            </a:r>
          </a:p>
          <a:p>
            <a:r>
              <a:rPr lang="en-US" dirty="0" smtClean="0"/>
              <a:t>The model requires each stage to be completed before the next stage is started</a:t>
            </a:r>
          </a:p>
          <a:p>
            <a:r>
              <a:rPr lang="en-US" dirty="0" smtClean="0"/>
              <a:t>Rarely, in actual practice, does this occur</a:t>
            </a:r>
          </a:p>
          <a:p>
            <a:r>
              <a:rPr lang="en-US" dirty="0" smtClean="0"/>
              <a:t>Misunderstandings of user specifications, incomplete design specifications, and/or incomplete implementations require reworking stages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612775" y="228600"/>
            <a:ext cx="8153400" cy="990600"/>
          </a:xfrm>
        </p:spPr>
        <p:txBody>
          <a:bodyPr/>
          <a:lstStyle/>
          <a:p>
            <a:r>
              <a:rPr lang="en-US" smtClean="0"/>
              <a:t>Software Life Cycle Models (cont.)</a:t>
            </a:r>
          </a:p>
        </p:txBody>
      </p:sp>
      <p:sp>
        <p:nvSpPr>
          <p:cNvPr id="23554" name="Content Placeholder 4"/>
          <p:cNvSpPr>
            <a:spLocks noGrp="1"/>
          </p:cNvSpPr>
          <p:nvPr>
            <p:ph sz="quarter" idx="1"/>
          </p:nvPr>
        </p:nvSpPr>
        <p:spPr>
          <a:xfrm>
            <a:off x="612775" y="1600200"/>
            <a:ext cx="8153400" cy="4495800"/>
          </a:xfrm>
        </p:spPr>
        <p:txBody>
          <a:bodyPr/>
          <a:lstStyle/>
          <a:p>
            <a:r>
              <a:rPr lang="en-US" dirty="0" smtClean="0"/>
              <a:t>The </a:t>
            </a:r>
            <a:r>
              <a:rPr lang="en-US" i="1" dirty="0" smtClean="0"/>
              <a:t>unified model </a:t>
            </a:r>
            <a:r>
              <a:rPr lang="en-US" dirty="0" smtClean="0"/>
              <a:t>attempts to resolve problems of the waterfall model </a:t>
            </a:r>
          </a:p>
          <a:p>
            <a:r>
              <a:rPr lang="en-US" dirty="0" smtClean="0"/>
              <a:t>The unified model divides the problem into cycles (called </a:t>
            </a:r>
            <a:r>
              <a:rPr lang="en-US" i="1" dirty="0" smtClean="0"/>
              <a:t>phases </a:t>
            </a:r>
            <a:r>
              <a:rPr lang="en-US" dirty="0" smtClean="0"/>
              <a:t>or </a:t>
            </a:r>
            <a:r>
              <a:rPr lang="en-US" i="1" dirty="0" smtClean="0"/>
              <a:t>iterations)</a:t>
            </a:r>
            <a:r>
              <a:rPr lang="en-US" dirty="0" smtClean="0"/>
              <a:t> similar to mini-versions of the waterfall model</a:t>
            </a:r>
          </a:p>
          <a:p>
            <a:r>
              <a:rPr lang="en-US" dirty="0" smtClean="0"/>
              <a:t>At the end of each cycle a review with the users takes place to obtain feedback which is taken into account in the next cycle</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612775" y="228600"/>
            <a:ext cx="8153400" cy="990600"/>
          </a:xfrm>
        </p:spPr>
        <p:txBody>
          <a:bodyPr/>
          <a:lstStyle/>
          <a:p>
            <a:r>
              <a:rPr lang="en-US" smtClean="0"/>
              <a:t>Software Life Cycle Models (cont.)</a:t>
            </a:r>
          </a:p>
        </p:txBody>
      </p:sp>
      <p:pic>
        <p:nvPicPr>
          <p:cNvPr id="24578" name="Picture 3"/>
          <p:cNvPicPr>
            <a:picLocks noChangeAspect="1" noChangeArrowheads="1"/>
          </p:cNvPicPr>
          <p:nvPr/>
        </p:nvPicPr>
        <p:blipFill>
          <a:blip r:embed="rId2"/>
          <a:srcRect/>
          <a:stretch>
            <a:fillRect/>
          </a:stretch>
        </p:blipFill>
        <p:spPr bwMode="auto">
          <a:xfrm>
            <a:off x="1600200" y="1524000"/>
            <a:ext cx="6103938" cy="5124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a:t>
            </a:r>
            <a:endParaRPr lang="en-US" dirty="0"/>
          </a:p>
        </p:txBody>
      </p:sp>
      <p:sp>
        <p:nvSpPr>
          <p:cNvPr id="3" name="Content Placeholder 2"/>
          <p:cNvSpPr>
            <a:spLocks noGrp="1"/>
          </p:cNvSpPr>
          <p:nvPr>
            <p:ph sz="quarter" idx="1"/>
          </p:nvPr>
        </p:nvSpPr>
        <p:spPr/>
        <p:txBody>
          <a:bodyPr/>
          <a:lstStyle/>
          <a:p>
            <a:pPr>
              <a:spcBef>
                <a:spcPts val="0"/>
              </a:spcBef>
            </a:pPr>
            <a:r>
              <a:rPr lang="en-US" sz="2400" dirty="0" smtClean="0"/>
              <a:t>Plan</a:t>
            </a:r>
          </a:p>
          <a:p>
            <a:pPr>
              <a:spcBef>
                <a:spcPts val="0"/>
              </a:spcBef>
            </a:pPr>
            <a:r>
              <a:rPr lang="en-US" sz="2400" dirty="0" smtClean="0"/>
              <a:t>Small releases</a:t>
            </a:r>
          </a:p>
          <a:p>
            <a:pPr>
              <a:spcBef>
                <a:spcPts val="0"/>
              </a:spcBef>
            </a:pPr>
            <a:r>
              <a:rPr lang="en-US" sz="2400" dirty="0" smtClean="0"/>
              <a:t>Shared metaphor</a:t>
            </a:r>
          </a:p>
          <a:p>
            <a:pPr>
              <a:spcBef>
                <a:spcPts val="0"/>
              </a:spcBef>
            </a:pPr>
            <a:r>
              <a:rPr lang="en-US" sz="2400" dirty="0" smtClean="0"/>
              <a:t>Simple design</a:t>
            </a:r>
          </a:p>
          <a:p>
            <a:pPr>
              <a:spcBef>
                <a:spcPts val="0"/>
              </a:spcBef>
            </a:pPr>
            <a:r>
              <a:rPr lang="en-US" sz="2400" dirty="0" smtClean="0"/>
              <a:t>Continuous testing</a:t>
            </a:r>
          </a:p>
          <a:p>
            <a:pPr>
              <a:spcBef>
                <a:spcPts val="0"/>
              </a:spcBef>
            </a:pPr>
            <a:r>
              <a:rPr lang="en-US" sz="2400" dirty="0" smtClean="0"/>
              <a:t>Refactoring</a:t>
            </a:r>
          </a:p>
          <a:p>
            <a:pPr>
              <a:spcBef>
                <a:spcPts val="0"/>
              </a:spcBef>
            </a:pPr>
            <a:r>
              <a:rPr lang="en-US" sz="2400" dirty="0" smtClean="0"/>
              <a:t>Pair programming</a:t>
            </a:r>
          </a:p>
          <a:p>
            <a:pPr>
              <a:spcBef>
                <a:spcPts val="0"/>
              </a:spcBef>
            </a:pPr>
            <a:r>
              <a:rPr lang="en-US" sz="2400" dirty="0" smtClean="0"/>
              <a:t>Collective ownership</a:t>
            </a:r>
          </a:p>
          <a:p>
            <a:pPr>
              <a:spcBef>
                <a:spcPts val="0"/>
              </a:spcBef>
            </a:pPr>
            <a:r>
              <a:rPr lang="en-US" sz="2400" dirty="0" smtClean="0"/>
              <a:t>Continuous integration</a:t>
            </a:r>
          </a:p>
          <a:p>
            <a:pPr>
              <a:spcBef>
                <a:spcPts val="0"/>
              </a:spcBef>
            </a:pPr>
            <a:r>
              <a:rPr lang="en-US" sz="2400" dirty="0" smtClean="0"/>
              <a:t>On-site customer</a:t>
            </a:r>
          </a:p>
          <a:p>
            <a:pPr>
              <a:spcBef>
                <a:spcPts val="0"/>
              </a:spcBef>
            </a:pPr>
            <a:r>
              <a:rPr lang="en-US" sz="2400" dirty="0" smtClean="0"/>
              <a:t>40-hour week</a:t>
            </a:r>
          </a:p>
          <a:p>
            <a:pPr>
              <a:spcBef>
                <a:spcPts val="0"/>
              </a:spcBef>
            </a:pPr>
            <a:r>
              <a:rPr lang="en-US" sz="2400" dirty="0" smtClean="0"/>
              <a:t>Open workspace</a:t>
            </a:r>
          </a:p>
          <a:p>
            <a:pPr>
              <a:spcBef>
                <a:spcPts val="0"/>
              </a:spcBef>
            </a:pPr>
            <a:r>
              <a:rPr lang="en-US" sz="2400" dirty="0" smtClean="0"/>
              <a:t>Coding standards</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a:t>
            </a:fld>
            <a:endParaRPr lang="en-US"/>
          </a:p>
        </p:txBody>
      </p:sp>
    </p:spTree>
    <p:extLst>
      <p:ext uri="{BB962C8B-B14F-4D97-AF65-F5344CB8AC3E}">
        <p14:creationId xmlns:p14="http://schemas.microsoft.com/office/powerpoint/2010/main" val="181898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12775" y="228600"/>
            <a:ext cx="8153400" cy="990600"/>
          </a:xfrm>
        </p:spPr>
        <p:txBody>
          <a:bodyPr/>
          <a:lstStyle/>
          <a:p>
            <a:r>
              <a:rPr lang="en-US" smtClean="0"/>
              <a:t>Software Life Cycle Activities</a:t>
            </a:r>
          </a:p>
        </p:txBody>
      </p:sp>
      <p:sp>
        <p:nvSpPr>
          <p:cNvPr id="25602" name="Content Placeholder 2"/>
          <p:cNvSpPr>
            <a:spLocks noGrp="1"/>
          </p:cNvSpPr>
          <p:nvPr>
            <p:ph sz="quarter" idx="1"/>
          </p:nvPr>
        </p:nvSpPr>
        <p:spPr>
          <a:xfrm>
            <a:off x="612775" y="1600200"/>
            <a:ext cx="8153400" cy="4495800"/>
          </a:xfrm>
        </p:spPr>
        <p:txBody>
          <a:bodyPr/>
          <a:lstStyle/>
          <a:p>
            <a:r>
              <a:rPr lang="en-US" smtClean="0"/>
              <a:t>We will consider activities 1 through 5 in this chapter</a:t>
            </a:r>
          </a:p>
        </p:txBody>
      </p:sp>
      <p:pic>
        <p:nvPicPr>
          <p:cNvPr id="25603" name="Picture 2"/>
          <p:cNvPicPr>
            <a:picLocks noChangeAspect="1" noChangeArrowheads="1"/>
          </p:cNvPicPr>
          <p:nvPr/>
        </p:nvPicPr>
        <p:blipFill>
          <a:blip r:embed="rId2"/>
          <a:srcRect/>
          <a:stretch>
            <a:fillRect/>
          </a:stretch>
        </p:blipFill>
        <p:spPr bwMode="auto">
          <a:xfrm>
            <a:off x="1143000" y="2703513"/>
            <a:ext cx="7086600" cy="39163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612775" y="228600"/>
            <a:ext cx="8153400" cy="990600"/>
          </a:xfrm>
        </p:spPr>
        <p:txBody>
          <a:bodyPr/>
          <a:lstStyle/>
          <a:p>
            <a:r>
              <a:rPr lang="en-US" smtClean="0"/>
              <a:t>Requirements Specifications</a:t>
            </a:r>
          </a:p>
        </p:txBody>
      </p:sp>
      <p:sp>
        <p:nvSpPr>
          <p:cNvPr id="26626" name="Content Placeholder 4"/>
          <p:cNvSpPr>
            <a:spLocks noGrp="1"/>
          </p:cNvSpPr>
          <p:nvPr>
            <p:ph sz="quarter" idx="1"/>
          </p:nvPr>
        </p:nvSpPr>
        <p:spPr>
          <a:xfrm>
            <a:off x="612775" y="1600200"/>
            <a:ext cx="8153400" cy="4495800"/>
          </a:xfrm>
        </p:spPr>
        <p:txBody>
          <a:bodyPr/>
          <a:lstStyle/>
          <a:p>
            <a:r>
              <a:rPr lang="en-US" dirty="0" smtClean="0"/>
              <a:t>To clarify exactly what the users of the software want, it is imperative that a complete, written description of the requirements—a </a:t>
            </a:r>
            <a:r>
              <a:rPr lang="en-US" i="1" dirty="0" smtClean="0"/>
              <a:t>requirements specification</a:t>
            </a:r>
            <a:r>
              <a:rPr lang="en-US" dirty="0" smtClean="0"/>
              <a:t>—be generated as the project begins</a:t>
            </a:r>
          </a:p>
          <a:p>
            <a:r>
              <a:rPr lang="en-US" dirty="0" smtClean="0"/>
              <a:t>A requirements specification requires extensive interaction between the user(s) and the system analyst(s)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612775" y="228600"/>
            <a:ext cx="8153400" cy="990600"/>
          </a:xfrm>
        </p:spPr>
        <p:txBody>
          <a:bodyPr/>
          <a:lstStyle/>
          <a:p>
            <a:r>
              <a:rPr lang="en-US" smtClean="0"/>
              <a:t>Requirements Specifications (cont.)</a:t>
            </a:r>
          </a:p>
        </p:txBody>
      </p:sp>
      <p:sp>
        <p:nvSpPr>
          <p:cNvPr id="27650" name="Content Placeholder 4"/>
          <p:cNvSpPr>
            <a:spLocks noGrp="1"/>
          </p:cNvSpPr>
          <p:nvPr>
            <p:ph sz="quarter" idx="1"/>
          </p:nvPr>
        </p:nvSpPr>
        <p:spPr>
          <a:xfrm>
            <a:off x="612775" y="1600200"/>
            <a:ext cx="8153400" cy="4495800"/>
          </a:xfrm>
        </p:spPr>
        <p:txBody>
          <a:bodyPr/>
          <a:lstStyle/>
          <a:p>
            <a:r>
              <a:rPr lang="en-US" dirty="0" smtClean="0"/>
              <a:t>Given the following problem, what questions come to mind that might require clarification?</a:t>
            </a:r>
          </a:p>
          <a:p>
            <a:endParaRPr lang="en-US" dirty="0" smtClean="0"/>
          </a:p>
          <a:p>
            <a:pPr marL="914400" lvl="1" indent="0">
              <a:buFont typeface="Wingdings 2" pitchFamily="18" charset="2"/>
              <a:buNone/>
            </a:pPr>
            <a:r>
              <a:rPr lang="en-US" i="1" dirty="0" smtClean="0"/>
              <a:t>Problem: </a:t>
            </a:r>
            <a:r>
              <a:rPr lang="en-US" dirty="0" smtClean="0"/>
              <a:t>Write an interactive telephone directory program that will contain a collection of names and telephone numbers.  You should be able to insert new entries in the directory, retrieve an entry in the directory, or change a directory entry.</a:t>
            </a:r>
            <a:endParaRPr lang="en-US" i="1"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612775" y="228600"/>
            <a:ext cx="8153400" cy="990600"/>
          </a:xfrm>
        </p:spPr>
        <p:txBody>
          <a:bodyPr/>
          <a:lstStyle/>
          <a:p>
            <a:r>
              <a:rPr lang="en-US" smtClean="0"/>
              <a:t>Requirements Specifications (cont.)</a:t>
            </a:r>
          </a:p>
        </p:txBody>
      </p:sp>
      <p:sp>
        <p:nvSpPr>
          <p:cNvPr id="5" name="Content Placeholder 4"/>
          <p:cNvSpPr>
            <a:spLocks noGrp="1"/>
          </p:cNvSpPr>
          <p:nvPr>
            <p:ph sz="quarter" idx="1"/>
          </p:nvPr>
        </p:nvSpPr>
        <p:spPr>
          <a:xfrm>
            <a:off x="612775" y="1600200"/>
            <a:ext cx="8153400" cy="5029200"/>
          </a:xfrm>
        </p:spPr>
        <p:txBody>
          <a:bodyPr>
            <a:normAutofit fontScale="70000" lnSpcReduction="20000"/>
          </a:bodyPr>
          <a:lstStyle/>
          <a:p>
            <a:pPr>
              <a:defRPr/>
            </a:pPr>
            <a:r>
              <a:rPr lang="en-US" dirty="0" smtClean="0"/>
              <a:t>Is there an initial list of names and numbers to be stored in the directory beforehand, or are all entries inserted at run time?</a:t>
            </a:r>
          </a:p>
          <a:p>
            <a:pPr>
              <a:defRPr/>
            </a:pPr>
            <a:r>
              <a:rPr lang="en-US" dirty="0" smtClean="0"/>
              <a:t>If there is an initial list, is it stored in a file, or should it be entered interactively?</a:t>
            </a:r>
          </a:p>
          <a:p>
            <a:pPr>
              <a:defRPr/>
            </a:pPr>
            <a:r>
              <a:rPr lang="en-US" dirty="0" smtClean="0"/>
              <a:t>If the initial directory is stored in a file, is the file a text file or a binary file?</a:t>
            </a:r>
          </a:p>
          <a:p>
            <a:pPr>
              <a:defRPr/>
            </a:pPr>
            <a:r>
              <a:rPr lang="en-US" dirty="0" smtClean="0"/>
              <a:t>If the file is a text file, are there any formatting conventions? Are the name and number on the same line or on separate lines? How are the names stored?</a:t>
            </a:r>
          </a:p>
          <a:p>
            <a:pPr>
              <a:defRPr/>
            </a:pPr>
            <a:r>
              <a:rPr lang="en-US" dirty="0" smtClean="0"/>
              <a:t>Can more than one telephone number be associated with a particular name? If so, should the first number be retrieved, the last number, or all numbers?</a:t>
            </a:r>
          </a:p>
          <a:p>
            <a:pPr>
              <a:defRPr/>
            </a:pPr>
            <a:r>
              <a:rPr lang="en-US" dirty="0" smtClean="0"/>
              <a:t>Is it possible to change a person's name as well as the person's phone number?</a:t>
            </a:r>
          </a:p>
          <a:p>
            <a:pPr>
              <a:defRPr/>
            </a:pPr>
            <a:r>
              <a:rPr lang="en-US" dirty="0" smtClean="0"/>
              <a:t>When a number is retrieved, should both the person's name and number be displayed or just the number? What form should this display take?</a:t>
            </a:r>
          </a:p>
          <a:p>
            <a:pPr>
              <a:defRPr/>
            </a:pPr>
            <a:r>
              <a:rPr lang="en-US" dirty="0" smtClean="0"/>
              <a:t>What action should be taken if a "new" entry has the same name as a person already in the directory? Should this be flagged as an error?</a:t>
            </a:r>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612775" y="228600"/>
            <a:ext cx="8153400" cy="990600"/>
          </a:xfrm>
        </p:spPr>
        <p:txBody>
          <a:bodyPr/>
          <a:lstStyle/>
          <a:p>
            <a:r>
              <a:rPr lang="en-US" smtClean="0"/>
              <a:t>Analysis</a:t>
            </a:r>
          </a:p>
        </p:txBody>
      </p:sp>
      <p:sp>
        <p:nvSpPr>
          <p:cNvPr id="29698" name="Content Placeholder 4"/>
          <p:cNvSpPr>
            <a:spLocks noGrp="1"/>
          </p:cNvSpPr>
          <p:nvPr>
            <p:ph sz="quarter" idx="1"/>
          </p:nvPr>
        </p:nvSpPr>
        <p:spPr>
          <a:xfrm>
            <a:off x="612775" y="1600200"/>
            <a:ext cx="8153400" cy="4495800"/>
          </a:xfrm>
        </p:spPr>
        <p:txBody>
          <a:bodyPr/>
          <a:lstStyle/>
          <a:p>
            <a:r>
              <a:rPr lang="en-US" dirty="0" smtClean="0"/>
              <a:t>Before the analysis stage begins, you should achieve a complete understanding of the problem by developing an accurate requirements specification</a:t>
            </a:r>
          </a:p>
          <a:p>
            <a:r>
              <a:rPr lang="en-US" dirty="0" smtClean="0"/>
              <a:t>During analysis, different approaches to the program design are considered and evaluated</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612775" y="228600"/>
            <a:ext cx="8153400" cy="990600"/>
          </a:xfrm>
        </p:spPr>
        <p:txBody>
          <a:bodyPr/>
          <a:lstStyle/>
          <a:p>
            <a:r>
              <a:rPr lang="en-US" smtClean="0"/>
              <a:t>Analysis (cont.)</a:t>
            </a:r>
          </a:p>
        </p:txBody>
      </p:sp>
      <p:sp>
        <p:nvSpPr>
          <p:cNvPr id="30722" name="Content Placeholder 4"/>
          <p:cNvSpPr>
            <a:spLocks noGrp="1"/>
          </p:cNvSpPr>
          <p:nvPr>
            <p:ph sz="quarter" idx="1"/>
          </p:nvPr>
        </p:nvSpPr>
        <p:spPr>
          <a:xfrm>
            <a:off x="612775" y="1600200"/>
            <a:ext cx="8153400" cy="4495800"/>
          </a:xfrm>
        </p:spPr>
        <p:txBody>
          <a:bodyPr/>
          <a:lstStyle/>
          <a:p>
            <a:r>
              <a:rPr lang="en-US" dirty="0" smtClean="0"/>
              <a:t>Some considerations in the analysis stage: </a:t>
            </a:r>
          </a:p>
          <a:p>
            <a:pPr lvl="1"/>
            <a:r>
              <a:rPr lang="en-US" dirty="0" smtClean="0"/>
              <a:t>Are commercial software packages available to satisfy some or all of the requirements or should the software be developed entirely in-house?</a:t>
            </a:r>
          </a:p>
          <a:p>
            <a:pPr lvl="1"/>
            <a:r>
              <a:rPr lang="en-US" dirty="0" smtClean="0"/>
              <a:t>What new hardware or software may be needed to develop and run the new system?</a:t>
            </a:r>
          </a:p>
          <a:p>
            <a:pPr lvl="1"/>
            <a:r>
              <a:rPr lang="en-US" dirty="0" smtClean="0"/>
              <a:t>What is the appropriateness of each option, considering estimated costs and benefits?</a:t>
            </a:r>
          </a:p>
          <a:p>
            <a:r>
              <a:rPr lang="en-US" dirty="0"/>
              <a:t>Develop good habits by taking a similar approach to your programming assignments</a:t>
            </a:r>
          </a:p>
          <a:p>
            <a:pPr lvl="1"/>
            <a:endParaRPr lang="en-US" sz="29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612775" y="228600"/>
            <a:ext cx="8153400" cy="990600"/>
          </a:xfrm>
        </p:spPr>
        <p:txBody>
          <a:bodyPr/>
          <a:lstStyle/>
          <a:p>
            <a:r>
              <a:rPr lang="en-US" smtClean="0"/>
              <a:t>Analysis (cont.)</a:t>
            </a:r>
          </a:p>
        </p:txBody>
      </p:sp>
      <p:sp>
        <p:nvSpPr>
          <p:cNvPr id="31746" name="Content Placeholder 4"/>
          <p:cNvSpPr>
            <a:spLocks noGrp="1"/>
          </p:cNvSpPr>
          <p:nvPr>
            <p:ph sz="quarter" idx="1"/>
          </p:nvPr>
        </p:nvSpPr>
        <p:spPr>
          <a:xfrm>
            <a:off x="612775" y="1600200"/>
            <a:ext cx="8153400" cy="4495800"/>
          </a:xfrm>
        </p:spPr>
        <p:txBody>
          <a:bodyPr/>
          <a:lstStyle/>
          <a:p>
            <a:r>
              <a:rPr lang="en-US" dirty="0" smtClean="0"/>
              <a:t>As a student completing programming assignments for this class, you have less flexibility</a:t>
            </a:r>
          </a:p>
          <a:p>
            <a:pPr lvl="1"/>
            <a:r>
              <a:rPr lang="en-US" dirty="0" smtClean="0"/>
              <a:t>Requirements typically are fully specified for you</a:t>
            </a:r>
          </a:p>
          <a:p>
            <a:r>
              <a:rPr lang="en-US" dirty="0" smtClean="0"/>
              <a:t>During the analysis stage in this course:</a:t>
            </a:r>
          </a:p>
          <a:p>
            <a:pPr lvl="1"/>
            <a:r>
              <a:rPr lang="en-US" dirty="0" smtClean="0"/>
              <a:t>Carefully determine the input/output requirements of the system</a:t>
            </a:r>
          </a:p>
          <a:p>
            <a:pPr lvl="1"/>
            <a:r>
              <a:rPr lang="en-US" dirty="0" smtClean="0"/>
              <a:t>Consider its interaction with the user</a:t>
            </a:r>
          </a:p>
          <a:p>
            <a:pPr lvl="1"/>
            <a:r>
              <a:rPr lang="en-US" dirty="0" smtClean="0"/>
              <a:t>Break up your system into a set of small and manageable components (this process will be completed in the </a:t>
            </a:r>
            <a:r>
              <a:rPr lang="en-US" i="1" dirty="0" smtClean="0"/>
              <a:t>design</a:t>
            </a:r>
            <a:r>
              <a:rPr lang="en-US" dirty="0" smtClean="0"/>
              <a:t> phase)</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612775" y="228600"/>
            <a:ext cx="8153400" cy="990600"/>
          </a:xfrm>
        </p:spPr>
        <p:txBody>
          <a:bodyPr/>
          <a:lstStyle/>
          <a:p>
            <a:r>
              <a:rPr lang="en-US" smtClean="0"/>
              <a:t>Top-Down Design</a:t>
            </a:r>
          </a:p>
        </p:txBody>
      </p:sp>
      <p:sp>
        <p:nvSpPr>
          <p:cNvPr id="32770" name="Content Placeholder 4"/>
          <p:cNvSpPr>
            <a:spLocks noGrp="1"/>
          </p:cNvSpPr>
          <p:nvPr>
            <p:ph sz="quarter" idx="1"/>
          </p:nvPr>
        </p:nvSpPr>
        <p:spPr>
          <a:xfrm>
            <a:off x="612775" y="1600200"/>
            <a:ext cx="8153400" cy="4495800"/>
          </a:xfrm>
        </p:spPr>
        <p:txBody>
          <a:bodyPr/>
          <a:lstStyle/>
          <a:p>
            <a:r>
              <a:rPr lang="en-US" i="1" smtClean="0"/>
              <a:t>Top-down design </a:t>
            </a:r>
            <a:r>
              <a:rPr lang="en-US" smtClean="0"/>
              <a:t>(also called </a:t>
            </a:r>
            <a:r>
              <a:rPr lang="en-US" i="1" smtClean="0"/>
              <a:t>stepwise refinement</a:t>
            </a:r>
            <a:r>
              <a:rPr lang="en-US" smtClean="0"/>
              <a:t>) starts at the top level (the original problem) and divides it into subproblems </a:t>
            </a:r>
          </a:p>
          <a:p>
            <a:r>
              <a:rPr lang="en-US" smtClean="0"/>
              <a:t>For each subproblem, it identifies a subsystem for solving that subproblem</a:t>
            </a:r>
          </a:p>
          <a:p>
            <a:pPr lvl="1"/>
            <a:endParaRPr lang="en-US" smtClean="0"/>
          </a:p>
          <a:p>
            <a:endParaRPr lang="en-US" smtClean="0"/>
          </a:p>
        </p:txBody>
      </p:sp>
      <p:pic>
        <p:nvPicPr>
          <p:cNvPr id="32771" name="Picture 2"/>
          <p:cNvPicPr>
            <a:picLocks noChangeAspect="1" noChangeArrowheads="1"/>
          </p:cNvPicPr>
          <p:nvPr/>
        </p:nvPicPr>
        <p:blipFill>
          <a:blip r:embed="rId2"/>
          <a:srcRect/>
          <a:stretch>
            <a:fillRect/>
          </a:stretch>
        </p:blipFill>
        <p:spPr bwMode="auto">
          <a:xfrm>
            <a:off x="1152525" y="4362450"/>
            <a:ext cx="6838950" cy="1866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612775" y="228600"/>
            <a:ext cx="8153400" cy="990600"/>
          </a:xfrm>
        </p:spPr>
        <p:txBody>
          <a:bodyPr/>
          <a:lstStyle/>
          <a:p>
            <a:r>
              <a:rPr lang="en-US" smtClean="0"/>
              <a:t>Top-Down Design (cont.)</a:t>
            </a:r>
          </a:p>
        </p:txBody>
      </p:sp>
      <p:pic>
        <p:nvPicPr>
          <p:cNvPr id="33794" name="Picture 2"/>
          <p:cNvPicPr>
            <a:picLocks noChangeAspect="1" noChangeArrowheads="1"/>
          </p:cNvPicPr>
          <p:nvPr/>
        </p:nvPicPr>
        <p:blipFill>
          <a:blip r:embed="rId2"/>
          <a:srcRect/>
          <a:stretch>
            <a:fillRect/>
          </a:stretch>
        </p:blipFill>
        <p:spPr bwMode="auto">
          <a:xfrm>
            <a:off x="2819400" y="2503488"/>
            <a:ext cx="3800475" cy="18764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a:xfrm>
            <a:off x="612775" y="228600"/>
            <a:ext cx="8153400" cy="990600"/>
          </a:xfrm>
        </p:spPr>
        <p:txBody>
          <a:bodyPr/>
          <a:lstStyle/>
          <a:p>
            <a:r>
              <a:rPr lang="en-US" smtClean="0"/>
              <a:t>Top-Down Design (cont.)</a:t>
            </a:r>
          </a:p>
        </p:txBody>
      </p:sp>
      <p:pic>
        <p:nvPicPr>
          <p:cNvPr id="34818" name="Picture 2"/>
          <p:cNvPicPr>
            <a:picLocks noChangeAspect="1" noChangeArrowheads="1"/>
          </p:cNvPicPr>
          <p:nvPr/>
        </p:nvPicPr>
        <p:blipFill>
          <a:blip r:embed="rId2"/>
          <a:srcRect/>
          <a:stretch>
            <a:fillRect/>
          </a:stretch>
        </p:blipFill>
        <p:spPr bwMode="auto">
          <a:xfrm>
            <a:off x="1219200" y="2533650"/>
            <a:ext cx="6838950" cy="1790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773" y="1524000"/>
            <a:ext cx="6117689" cy="4953000"/>
          </a:xfrm>
          <a:prstGeom prst="rect">
            <a:avLst/>
          </a:prstGeom>
        </p:spPr>
      </p:pic>
      <p:sp>
        <p:nvSpPr>
          <p:cNvPr id="2" name="Title 1"/>
          <p:cNvSpPr>
            <a:spLocks noGrp="1"/>
          </p:cNvSpPr>
          <p:nvPr>
            <p:ph type="title"/>
          </p:nvPr>
        </p:nvSpPr>
        <p:spPr/>
        <p:txBody>
          <a:bodyPr/>
          <a:lstStyle/>
          <a:p>
            <a:r>
              <a:rPr lang="en-US" dirty="0" smtClean="0"/>
              <a:t>Agile Software Development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66800"/>
            <a:ext cx="2133600" cy="27611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678641"/>
            <a:ext cx="2057400" cy="2057400"/>
          </a:xfrm>
          <a:prstGeom prst="rect">
            <a:avLst/>
          </a:prstGeom>
        </p:spPr>
      </p:pic>
      <p:sp>
        <p:nvSpPr>
          <p:cNvPr id="6" name="Slide Number Placeholder 5"/>
          <p:cNvSpPr>
            <a:spLocks noGrp="1"/>
          </p:cNvSpPr>
          <p:nvPr>
            <p:ph type="sldNum" sz="quarter" idx="12"/>
          </p:nvPr>
        </p:nvSpPr>
        <p:spPr/>
        <p:txBody>
          <a:bodyPr>
            <a:normAutofit fontScale="85000" lnSpcReduction="20000"/>
          </a:bodyPr>
          <a:lstStyle/>
          <a:p>
            <a:pPr>
              <a:defRPr/>
            </a:pPr>
            <a:fld id="{F59D9B86-AB8B-404F-8D86-C97B35C4C67E}" type="slidenum">
              <a:rPr lang="en-US" smtClean="0"/>
              <a:pPr>
                <a:defRPr/>
              </a:pPr>
              <a:t>3</a:t>
            </a:fld>
            <a:endParaRPr lang="en-US"/>
          </a:p>
        </p:txBody>
      </p:sp>
    </p:spTree>
    <p:extLst>
      <p:ext uri="{BB962C8B-B14F-4D97-AF65-F5344CB8AC3E}">
        <p14:creationId xmlns:p14="http://schemas.microsoft.com/office/powerpoint/2010/main" val="412213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612775" y="228600"/>
            <a:ext cx="8153400" cy="990600"/>
          </a:xfrm>
        </p:spPr>
        <p:txBody>
          <a:bodyPr/>
          <a:lstStyle/>
          <a:p>
            <a:r>
              <a:rPr lang="en-US" smtClean="0"/>
              <a:t>Object-Oriented Design</a:t>
            </a:r>
          </a:p>
        </p:txBody>
      </p:sp>
      <p:sp>
        <p:nvSpPr>
          <p:cNvPr id="35842" name="Content Placeholder 4"/>
          <p:cNvSpPr>
            <a:spLocks noGrp="1"/>
          </p:cNvSpPr>
          <p:nvPr>
            <p:ph sz="quarter" idx="1"/>
          </p:nvPr>
        </p:nvSpPr>
        <p:spPr>
          <a:xfrm>
            <a:off x="612775" y="1600200"/>
            <a:ext cx="8153400" cy="4495800"/>
          </a:xfrm>
        </p:spPr>
        <p:txBody>
          <a:bodyPr/>
          <a:lstStyle/>
          <a:p>
            <a:pPr>
              <a:lnSpc>
                <a:spcPct val="90000"/>
              </a:lnSpc>
            </a:pPr>
            <a:r>
              <a:rPr lang="en-US" sz="2500" dirty="0" smtClean="0"/>
              <a:t>Unlike top-down design which focuses on actions, </a:t>
            </a:r>
            <a:r>
              <a:rPr lang="en-US" sz="2500" i="1" dirty="0" smtClean="0"/>
              <a:t>object-oriented design </a:t>
            </a:r>
            <a:r>
              <a:rPr lang="en-US" sz="2500" dirty="0" smtClean="0"/>
              <a:t>(OOD) focuses on data elements and operations together</a:t>
            </a:r>
          </a:p>
          <a:p>
            <a:pPr>
              <a:lnSpc>
                <a:spcPct val="90000"/>
              </a:lnSpc>
            </a:pPr>
            <a:r>
              <a:rPr lang="en-US" sz="2500" dirty="0" smtClean="0"/>
              <a:t>In OOD, we</a:t>
            </a:r>
          </a:p>
          <a:p>
            <a:pPr lvl="1">
              <a:lnSpc>
                <a:spcPct val="90000"/>
              </a:lnSpc>
            </a:pPr>
            <a:r>
              <a:rPr lang="en-US" sz="2200" dirty="0" smtClean="0"/>
              <a:t>identify the objects that participate in our problem (whose common characteristics form a </a:t>
            </a:r>
            <a:r>
              <a:rPr lang="en-US" sz="2200" i="1" dirty="0" smtClean="0"/>
              <a:t>class</a:t>
            </a:r>
            <a:r>
              <a:rPr lang="en-US" sz="2200" dirty="0" smtClean="0"/>
              <a:t>) then</a:t>
            </a:r>
          </a:p>
          <a:p>
            <a:pPr lvl="1">
              <a:lnSpc>
                <a:spcPct val="90000"/>
              </a:lnSpc>
            </a:pPr>
            <a:r>
              <a:rPr lang="en-US" sz="2200" dirty="0" smtClean="0"/>
              <a:t>identify how the objects interact to form a solution (the interaction occurs through </a:t>
            </a:r>
            <a:r>
              <a:rPr lang="en-US" sz="2200" i="1" dirty="0" smtClean="0"/>
              <a:t>messages</a:t>
            </a:r>
            <a:r>
              <a:rPr lang="en-US" sz="2200" dirty="0" smtClean="0"/>
              <a:t>)</a:t>
            </a:r>
          </a:p>
          <a:p>
            <a:pPr lvl="1">
              <a:lnSpc>
                <a:spcPct val="90000"/>
              </a:lnSpc>
            </a:pPr>
            <a:r>
              <a:rPr lang="en-US" sz="2200" dirty="0" smtClean="0"/>
              <a:t>for each class, provide an </a:t>
            </a:r>
            <a:r>
              <a:rPr lang="en-US" sz="2200" i="1" dirty="0" smtClean="0"/>
              <a:t>operator</a:t>
            </a:r>
            <a:r>
              <a:rPr lang="en-US" sz="2200" dirty="0" smtClean="0"/>
              <a:t> (usually a function) to process the message</a:t>
            </a:r>
          </a:p>
          <a:p>
            <a:pPr>
              <a:lnSpc>
                <a:spcPct val="90000"/>
              </a:lnSpc>
            </a:pPr>
            <a:r>
              <a:rPr lang="en-US" sz="2500" dirty="0" smtClean="0"/>
              <a:t>Usually looking at the nouns in the problem statement often helps us identify objects; verbs often indicate operators</a:t>
            </a:r>
          </a:p>
          <a:p>
            <a:pPr lvl="2">
              <a:lnSpc>
                <a:spcPct val="90000"/>
              </a:lnSpc>
            </a:pPr>
            <a:endParaRPr lang="en-US" sz="2000" dirty="0" smtClean="0"/>
          </a:p>
          <a:p>
            <a:pPr lvl="1">
              <a:lnSpc>
                <a:spcPct val="90000"/>
              </a:lnSpc>
            </a:pPr>
            <a:endParaRPr lang="en-US" sz="22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612775" y="228600"/>
            <a:ext cx="8153400" cy="990600"/>
          </a:xfrm>
        </p:spPr>
        <p:txBody>
          <a:bodyPr/>
          <a:lstStyle/>
          <a:p>
            <a:r>
              <a:rPr lang="en-US" smtClean="0"/>
              <a:t>Object-Oriented Design (cont.)</a:t>
            </a:r>
          </a:p>
        </p:txBody>
      </p:sp>
      <p:sp>
        <p:nvSpPr>
          <p:cNvPr id="5" name="Content Placeholder 4"/>
          <p:cNvSpPr>
            <a:spLocks noGrp="1"/>
          </p:cNvSpPr>
          <p:nvPr>
            <p:ph sz="quarter" idx="1"/>
          </p:nvPr>
        </p:nvSpPr>
        <p:spPr>
          <a:xfrm>
            <a:off x="612775" y="1600200"/>
            <a:ext cx="8153400" cy="4495800"/>
          </a:xfrm>
        </p:spPr>
        <p:txBody>
          <a:bodyPr>
            <a:normAutofit lnSpcReduction="10000"/>
          </a:bodyPr>
          <a:lstStyle/>
          <a:p>
            <a:pPr>
              <a:defRPr/>
            </a:pPr>
            <a:r>
              <a:rPr lang="en-US" dirty="0" smtClean="0"/>
              <a:t>Looking at the phone directory problem, we see a need for:</a:t>
            </a:r>
          </a:p>
          <a:p>
            <a:pPr lvl="1">
              <a:defRPr/>
            </a:pPr>
            <a:r>
              <a:rPr lang="en-US" dirty="0"/>
              <a:t>a</a:t>
            </a:r>
            <a:r>
              <a:rPr lang="en-US" dirty="0" smtClean="0"/>
              <a:t> directory</a:t>
            </a:r>
          </a:p>
          <a:p>
            <a:pPr lvl="1">
              <a:defRPr/>
            </a:pPr>
            <a:r>
              <a:rPr lang="en-US" dirty="0"/>
              <a:t>e</a:t>
            </a:r>
            <a:r>
              <a:rPr lang="en-US" dirty="0" smtClean="0"/>
              <a:t>ntries in the directory</a:t>
            </a:r>
          </a:p>
          <a:p>
            <a:pPr lvl="1">
              <a:defRPr/>
            </a:pPr>
            <a:r>
              <a:rPr lang="en-US" dirty="0"/>
              <a:t>a</a:t>
            </a:r>
            <a:r>
              <a:rPr lang="en-US" dirty="0" smtClean="0"/>
              <a:t> name and number in the entry</a:t>
            </a:r>
          </a:p>
          <a:p>
            <a:pPr lvl="1">
              <a:defRPr/>
            </a:pPr>
            <a:r>
              <a:rPr lang="en-US" dirty="0"/>
              <a:t>a</a:t>
            </a:r>
            <a:r>
              <a:rPr lang="en-US" dirty="0" smtClean="0"/>
              <a:t> data file that contains entries</a:t>
            </a:r>
          </a:p>
          <a:p>
            <a:pPr>
              <a:defRPr/>
            </a:pPr>
            <a:r>
              <a:rPr lang="en-US" dirty="0" smtClean="0"/>
              <a:t>There is also a user, or </a:t>
            </a:r>
            <a:r>
              <a:rPr lang="en-US" i="1" dirty="0" smtClean="0"/>
              <a:t>actor</a:t>
            </a:r>
            <a:r>
              <a:rPr lang="en-US" dirty="0" smtClean="0"/>
              <a:t> who is external to the problem</a:t>
            </a:r>
          </a:p>
          <a:p>
            <a:pPr>
              <a:defRPr/>
            </a:pPr>
            <a:r>
              <a:rPr lang="en-US" dirty="0" smtClean="0"/>
              <a:t>The user selects operations performed on the directory and entries</a:t>
            </a:r>
          </a:p>
          <a:p>
            <a:pPr lvl="2">
              <a:defRPr/>
            </a:pPr>
            <a:endParaRPr lang="en-US" dirty="0" smtClean="0"/>
          </a:p>
          <a:p>
            <a:pPr lvl="2">
              <a:defRPr/>
            </a:pPr>
            <a:endParaRPr lang="en-US" dirty="0" smtClean="0"/>
          </a:p>
          <a:p>
            <a:pPr lvl="2">
              <a:defRPr/>
            </a:pPr>
            <a:endParaRPr lang="en-US" dirty="0" smtClean="0"/>
          </a:p>
          <a:p>
            <a:pPr lvl="2">
              <a:defRPr/>
            </a:pPr>
            <a:endParaRPr lang="en-US" dirty="0" smtClean="0"/>
          </a:p>
          <a:p>
            <a:pPr lvl="1">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612775" y="228600"/>
            <a:ext cx="8153400" cy="990600"/>
          </a:xfrm>
        </p:spPr>
        <p:txBody>
          <a:bodyPr/>
          <a:lstStyle/>
          <a:p>
            <a:r>
              <a:rPr lang="en-US" smtClean="0"/>
              <a:t>Object-Oriented Design (cont.)</a:t>
            </a:r>
          </a:p>
        </p:txBody>
      </p:sp>
      <p:sp>
        <p:nvSpPr>
          <p:cNvPr id="37890" name="Content Placeholder 4"/>
          <p:cNvSpPr>
            <a:spLocks noGrp="1"/>
          </p:cNvSpPr>
          <p:nvPr>
            <p:ph sz="quarter" idx="1"/>
          </p:nvPr>
        </p:nvSpPr>
        <p:spPr>
          <a:xfrm>
            <a:off x="612775" y="1600200"/>
            <a:ext cx="8153400" cy="4495800"/>
          </a:xfrm>
        </p:spPr>
        <p:txBody>
          <a:bodyPr/>
          <a:lstStyle/>
          <a:p>
            <a:r>
              <a:rPr lang="en-US" smtClean="0"/>
              <a:t>OOD incorporates some of the elements of top-down design, but</a:t>
            </a:r>
          </a:p>
          <a:p>
            <a:r>
              <a:rPr lang="en-US" smtClean="0"/>
              <a:t>It also incorporates some of the elements of </a:t>
            </a:r>
            <a:r>
              <a:rPr lang="en-US" i="1" smtClean="0"/>
              <a:t>bottom-up design</a:t>
            </a:r>
            <a:r>
              <a:rPr lang="en-US" smtClean="0"/>
              <a:t> (which focuses on the design of individual system components)</a:t>
            </a:r>
          </a:p>
          <a:p>
            <a:r>
              <a:rPr lang="en-US" smtClean="0"/>
              <a:t>OOD is a combination of both top-down and bottom-up design</a:t>
            </a:r>
          </a:p>
          <a:p>
            <a:pPr lvl="2"/>
            <a:endParaRPr lang="en-US" smtClean="0"/>
          </a:p>
          <a:p>
            <a:pPr lvl="2"/>
            <a:endParaRPr lang="en-US" smtClean="0"/>
          </a:p>
          <a:p>
            <a:pPr lvl="2"/>
            <a:endParaRPr lang="en-US" smtClean="0"/>
          </a:p>
          <a:p>
            <a:pPr lvl="2"/>
            <a:endParaRPr lang="en-US" smtClean="0"/>
          </a:p>
          <a:p>
            <a:pPr lvl="1"/>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612775" y="228600"/>
            <a:ext cx="8153400" cy="990600"/>
          </a:xfrm>
        </p:spPr>
        <p:txBody>
          <a:bodyPr/>
          <a:lstStyle/>
          <a:p>
            <a:r>
              <a:rPr lang="en-US" smtClean="0"/>
              <a:t>UML as a Design Tool</a:t>
            </a:r>
          </a:p>
        </p:txBody>
      </p:sp>
      <p:sp>
        <p:nvSpPr>
          <p:cNvPr id="38914" name="Content Placeholder 4"/>
          <p:cNvSpPr>
            <a:spLocks noGrp="1"/>
          </p:cNvSpPr>
          <p:nvPr>
            <p:ph sz="quarter" idx="1"/>
          </p:nvPr>
        </p:nvSpPr>
        <p:spPr>
          <a:xfrm>
            <a:off x="612775" y="1600200"/>
            <a:ext cx="8153400" cy="4495800"/>
          </a:xfrm>
        </p:spPr>
        <p:txBody>
          <a:bodyPr/>
          <a:lstStyle/>
          <a:p>
            <a:r>
              <a:rPr lang="en-US" sz="2700" dirty="0" smtClean="0"/>
              <a:t>We use Unified Modeling </a:t>
            </a:r>
            <a:r>
              <a:rPr lang="en-US" sz="2700" dirty="0" err="1" smtClean="0"/>
              <a:t>Language</a:t>
            </a:r>
            <a:r>
              <a:rPr lang="en-US" sz="2700" baseline="30000" dirty="0" err="1" smtClean="0"/>
              <a:t>TM</a:t>
            </a:r>
            <a:r>
              <a:rPr lang="en-US" sz="2700" dirty="0" smtClean="0"/>
              <a:t> (UML) diagrams as a design tool to illustrate the interaction</a:t>
            </a:r>
          </a:p>
          <a:p>
            <a:pPr lvl="1"/>
            <a:r>
              <a:rPr lang="en-US" sz="2400" dirty="0" smtClean="0"/>
              <a:t>between classes and </a:t>
            </a:r>
          </a:p>
          <a:p>
            <a:pPr lvl="1"/>
            <a:r>
              <a:rPr lang="en-US" sz="2400" dirty="0" smtClean="0"/>
              <a:t>between classes and external entities (often users, but not always)</a:t>
            </a:r>
          </a:p>
          <a:p>
            <a:r>
              <a:rPr lang="en-US" sz="2700" dirty="0" smtClean="0"/>
              <a:t>UML diagrams are a standard means of documenting class relationships, and are widely used in industry</a:t>
            </a:r>
          </a:p>
          <a:p>
            <a:r>
              <a:rPr lang="en-US" sz="2700" dirty="0" smtClean="0"/>
              <a:t>You should use UML diagrams to describe the classes you develop for your programming assignments</a:t>
            </a:r>
          </a:p>
          <a:p>
            <a:pPr lvl="2"/>
            <a:endParaRPr lang="en-US" sz="2100" dirty="0" smtClean="0"/>
          </a:p>
          <a:p>
            <a:pPr lvl="2"/>
            <a:endParaRPr lang="en-US" sz="2100" dirty="0" smtClean="0"/>
          </a:p>
          <a:p>
            <a:pPr lvl="2"/>
            <a:endParaRPr lang="en-US" sz="2100" dirty="0" smtClean="0"/>
          </a:p>
          <a:p>
            <a:pPr lvl="2"/>
            <a:endParaRPr lang="en-US" sz="2100" dirty="0" smtClean="0"/>
          </a:p>
          <a:p>
            <a:pPr lvl="1"/>
            <a:endParaRPr lang="en-US" sz="24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612775" y="228600"/>
            <a:ext cx="8153400" cy="990600"/>
          </a:xfrm>
        </p:spPr>
        <p:txBody>
          <a:bodyPr/>
          <a:lstStyle/>
          <a:p>
            <a:r>
              <a:rPr lang="en-US" smtClean="0"/>
              <a:t>UML as a Design Tool (cont.)</a:t>
            </a:r>
          </a:p>
        </p:txBody>
      </p:sp>
      <p:pic>
        <p:nvPicPr>
          <p:cNvPr id="39938" name="Picture 2"/>
          <p:cNvPicPr>
            <a:picLocks noChangeAspect="1" noChangeArrowheads="1"/>
          </p:cNvPicPr>
          <p:nvPr/>
        </p:nvPicPr>
        <p:blipFill>
          <a:blip r:embed="rId2"/>
          <a:srcRect/>
          <a:stretch>
            <a:fillRect/>
          </a:stretch>
        </p:blipFill>
        <p:spPr bwMode="auto">
          <a:xfrm>
            <a:off x="1219200" y="2481263"/>
            <a:ext cx="6858000" cy="18954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4"/>
          <p:cNvSpPr>
            <a:spLocks noGrp="1"/>
          </p:cNvSpPr>
          <p:nvPr>
            <p:ph type="body" idx="1"/>
          </p:nvPr>
        </p:nvSpPr>
        <p:spPr/>
        <p:txBody>
          <a:bodyPr/>
          <a:lstStyle/>
          <a:p>
            <a:r>
              <a:rPr lang="en-US" smtClean="0"/>
              <a:t>Section 1.2</a:t>
            </a:r>
          </a:p>
        </p:txBody>
      </p:sp>
      <p:sp>
        <p:nvSpPr>
          <p:cNvPr id="40962" name="Title 3"/>
          <p:cNvSpPr>
            <a:spLocks noGrp="1"/>
          </p:cNvSpPr>
          <p:nvPr>
            <p:ph type="title"/>
          </p:nvPr>
        </p:nvSpPr>
        <p:spPr>
          <a:xfrm>
            <a:off x="1371600" y="1752600"/>
            <a:ext cx="7620000" cy="685800"/>
          </a:xfrm>
        </p:spPr>
        <p:txBody>
          <a:bodyPr/>
          <a:lstStyle/>
          <a:p>
            <a:r>
              <a:rPr lang="en-US" sz="3600" smtClean="0"/>
              <a:t>Using Abstraction to Manage Complexity</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612775" y="228600"/>
            <a:ext cx="8153400" cy="990600"/>
          </a:xfrm>
        </p:spPr>
        <p:txBody>
          <a:bodyPr/>
          <a:lstStyle/>
          <a:p>
            <a:r>
              <a:rPr lang="en-US" smtClean="0"/>
              <a:t>Abstraction</a:t>
            </a:r>
          </a:p>
        </p:txBody>
      </p:sp>
      <p:sp>
        <p:nvSpPr>
          <p:cNvPr id="41986" name="Content Placeholder 4"/>
          <p:cNvSpPr>
            <a:spLocks noGrp="1"/>
          </p:cNvSpPr>
          <p:nvPr>
            <p:ph sz="quarter" idx="1"/>
          </p:nvPr>
        </p:nvSpPr>
        <p:spPr>
          <a:xfrm>
            <a:off x="612775" y="1600200"/>
            <a:ext cx="8153400" cy="4495800"/>
          </a:xfrm>
        </p:spPr>
        <p:txBody>
          <a:bodyPr/>
          <a:lstStyle/>
          <a:p>
            <a:r>
              <a:rPr lang="en-US" i="1" dirty="0" smtClean="0"/>
              <a:t>Abstraction</a:t>
            </a:r>
            <a:r>
              <a:rPr lang="en-US" dirty="0" smtClean="0"/>
              <a:t> is a powerful technique that helps programmers (or problem solvers) deal with complex issues in a piecemeal fashion</a:t>
            </a:r>
          </a:p>
          <a:p>
            <a:r>
              <a:rPr lang="en-US" dirty="0" smtClean="0"/>
              <a:t>An abstraction is a simplified model of a </a:t>
            </a:r>
            <a:r>
              <a:rPr lang="en-US" smtClean="0"/>
              <a:t>physical entity </a:t>
            </a:r>
            <a:r>
              <a:rPr lang="en-US" dirty="0" smtClean="0"/>
              <a:t>or activity</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612775" y="228600"/>
            <a:ext cx="8153400" cy="990600"/>
          </a:xfrm>
        </p:spPr>
        <p:txBody>
          <a:bodyPr/>
          <a:lstStyle/>
          <a:p>
            <a:r>
              <a:rPr lang="en-US" smtClean="0"/>
              <a:t>Abstraction (cont.)</a:t>
            </a:r>
          </a:p>
        </p:txBody>
      </p:sp>
      <p:sp>
        <p:nvSpPr>
          <p:cNvPr id="43010" name="Content Placeholder 4"/>
          <p:cNvSpPr>
            <a:spLocks noGrp="1"/>
          </p:cNvSpPr>
          <p:nvPr>
            <p:ph sz="quarter" idx="1"/>
          </p:nvPr>
        </p:nvSpPr>
        <p:spPr>
          <a:xfrm>
            <a:off x="612775" y="1600200"/>
            <a:ext cx="8153400" cy="4495800"/>
          </a:xfrm>
        </p:spPr>
        <p:txBody>
          <a:bodyPr/>
          <a:lstStyle/>
          <a:p>
            <a:r>
              <a:rPr lang="en-US" smtClean="0"/>
              <a:t>Abstraction example</a:t>
            </a:r>
          </a:p>
          <a:p>
            <a:pPr lvl="1"/>
            <a:r>
              <a:rPr lang="en-US" smtClean="0"/>
              <a:t>A program variable (such as </a:t>
            </a:r>
            <a:r>
              <a:rPr lang="en-US" sz="2000" smtClean="0">
                <a:latin typeface="Courier New" pitchFamily="49" charset="0"/>
                <a:cs typeface="Courier New" pitchFamily="49" charset="0"/>
              </a:rPr>
              <a:t>name</a:t>
            </a:r>
            <a:r>
              <a:rPr lang="en-US" sz="2000" smtClean="0"/>
              <a:t> </a:t>
            </a:r>
            <a:r>
              <a:rPr lang="en-US" smtClean="0"/>
              <a:t>or </a:t>
            </a:r>
            <a:r>
              <a:rPr lang="en-US" sz="2000" smtClean="0">
                <a:latin typeface="Courier New" pitchFamily="49" charset="0"/>
                <a:cs typeface="Courier New" pitchFamily="49" charset="0"/>
              </a:rPr>
              <a:t>number</a:t>
            </a:r>
            <a:r>
              <a:rPr lang="en-US" smtClean="0"/>
              <a:t>) denotes a storage location in memory for the data value</a:t>
            </a:r>
          </a:p>
          <a:p>
            <a:pPr lvl="1"/>
            <a:r>
              <a:rPr lang="en-US" smtClean="0"/>
              <a:t>We do not need to be concerned with the details of the physical structure of memory or the actual bits (binary digits) used to represent the value of the variable</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612775" y="228600"/>
            <a:ext cx="8153400" cy="990600"/>
          </a:xfrm>
        </p:spPr>
        <p:txBody>
          <a:bodyPr/>
          <a:lstStyle/>
          <a:p>
            <a:r>
              <a:rPr lang="en-US" smtClean="0"/>
              <a:t>Abstraction (cont.)</a:t>
            </a:r>
          </a:p>
        </p:txBody>
      </p:sp>
      <p:sp>
        <p:nvSpPr>
          <p:cNvPr id="44034" name="Content Placeholder 4"/>
          <p:cNvSpPr>
            <a:spLocks noGrp="1"/>
          </p:cNvSpPr>
          <p:nvPr>
            <p:ph sz="quarter" idx="1"/>
          </p:nvPr>
        </p:nvSpPr>
        <p:spPr>
          <a:xfrm>
            <a:off x="612775" y="1600200"/>
            <a:ext cx="8153400" cy="4495800"/>
          </a:xfrm>
        </p:spPr>
        <p:txBody>
          <a:bodyPr/>
          <a:lstStyle/>
          <a:p>
            <a:r>
              <a:rPr lang="en-US" smtClean="0"/>
              <a:t>Abstraction example</a:t>
            </a:r>
          </a:p>
          <a:p>
            <a:pPr lvl="1"/>
            <a:r>
              <a:rPr lang="en-US" smtClean="0"/>
              <a:t>To drive a car, we need to know how to</a:t>
            </a:r>
          </a:p>
          <a:p>
            <a:pPr lvl="2"/>
            <a:r>
              <a:rPr lang="en-US" smtClean="0"/>
              <a:t>use a key to start the engine</a:t>
            </a:r>
          </a:p>
          <a:p>
            <a:pPr lvl="2"/>
            <a:r>
              <a:rPr lang="en-US" smtClean="0"/>
              <a:t>use the accelerator and brake pedals to control speed</a:t>
            </a:r>
          </a:p>
          <a:p>
            <a:pPr lvl="2"/>
            <a:r>
              <a:rPr lang="en-US" smtClean="0"/>
              <a:t>use the steering wheel to control direction</a:t>
            </a:r>
          </a:p>
          <a:p>
            <a:pPr lvl="1"/>
            <a:r>
              <a:rPr lang="en-US" smtClean="0"/>
              <a:t>However, we don't need to know details of the car's electrical system, drive train, braking system, or steering mechanism</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a:xfrm>
            <a:off x="612775" y="228600"/>
            <a:ext cx="8153400" cy="990600"/>
          </a:xfrm>
        </p:spPr>
        <p:txBody>
          <a:bodyPr/>
          <a:lstStyle/>
          <a:p>
            <a:r>
              <a:rPr lang="en-US" smtClean="0"/>
              <a:t>Procedural Abstraction</a:t>
            </a:r>
          </a:p>
        </p:txBody>
      </p:sp>
      <p:sp>
        <p:nvSpPr>
          <p:cNvPr id="45058" name="Content Placeholder 4"/>
          <p:cNvSpPr>
            <a:spLocks noGrp="1"/>
          </p:cNvSpPr>
          <p:nvPr>
            <p:ph sz="quarter" idx="1"/>
          </p:nvPr>
        </p:nvSpPr>
        <p:spPr>
          <a:xfrm>
            <a:off x="612775" y="1600200"/>
            <a:ext cx="8153400" cy="4495800"/>
          </a:xfrm>
        </p:spPr>
        <p:txBody>
          <a:bodyPr/>
          <a:lstStyle/>
          <a:p>
            <a:r>
              <a:rPr lang="en-US" i="1" dirty="0" smtClean="0"/>
              <a:t>Procedural Abstraction</a:t>
            </a:r>
            <a:r>
              <a:rPr lang="en-US" dirty="0" smtClean="0"/>
              <a:t> is the concept that procedural development should separate the concern of </a:t>
            </a:r>
            <a:r>
              <a:rPr lang="en-US" i="1" dirty="0" smtClean="0"/>
              <a:t>what</a:t>
            </a:r>
            <a:r>
              <a:rPr lang="en-US" dirty="0" smtClean="0"/>
              <a:t> is to be achieved by a procedure from the details of </a:t>
            </a:r>
            <a:r>
              <a:rPr lang="en-US" i="1" dirty="0" smtClean="0"/>
              <a:t>how</a:t>
            </a:r>
            <a:r>
              <a:rPr lang="en-US" dirty="0" smtClean="0"/>
              <a:t> it is achieved</a:t>
            </a:r>
          </a:p>
          <a:p>
            <a:r>
              <a:rPr lang="en-US" dirty="0" smtClean="0"/>
              <a:t>In other words,</a:t>
            </a:r>
          </a:p>
          <a:p>
            <a:pPr lvl="1"/>
            <a:r>
              <a:rPr lang="en-US" dirty="0"/>
              <a:t>w</a:t>
            </a:r>
            <a:r>
              <a:rPr lang="en-US" dirty="0" smtClean="0"/>
              <a:t>e can specify what we expect a function to do</a:t>
            </a:r>
          </a:p>
          <a:p>
            <a:pPr lvl="1"/>
            <a:r>
              <a:rPr lang="en-US" dirty="0"/>
              <a:t>t</a:t>
            </a:r>
            <a:r>
              <a:rPr lang="en-US" dirty="0" smtClean="0"/>
              <a:t>hen use that specification in the design of a problem solution before we decide how to implement the function</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Software Development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47520"/>
            <a:ext cx="6811818" cy="4495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598333"/>
            <a:ext cx="3192780" cy="23970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724400"/>
            <a:ext cx="3086100" cy="1866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 y="3652520"/>
            <a:ext cx="2745194" cy="1234017"/>
          </a:xfrm>
          <a:prstGeom prst="rect">
            <a:avLst/>
          </a:prstGeom>
        </p:spPr>
      </p:pic>
      <p:sp>
        <p:nvSpPr>
          <p:cNvPr id="10" name="Slide Number Placeholder 9"/>
          <p:cNvSpPr>
            <a:spLocks noGrp="1"/>
          </p:cNvSpPr>
          <p:nvPr>
            <p:ph type="sldNum" sz="quarter" idx="12"/>
          </p:nvPr>
        </p:nvSpPr>
        <p:spPr/>
        <p:txBody>
          <a:bodyPr>
            <a:normAutofit fontScale="85000" lnSpcReduction="20000"/>
          </a:bodyPr>
          <a:lstStyle/>
          <a:p>
            <a:pPr>
              <a:defRPr/>
            </a:pPr>
            <a:fld id="{F59D9B86-AB8B-404F-8D86-C97B35C4C67E}" type="slidenum">
              <a:rPr lang="en-US" smtClean="0"/>
              <a:pPr>
                <a:defRPr/>
              </a:pPr>
              <a:t>4</a:t>
            </a:fld>
            <a:endParaRPr lang="en-US"/>
          </a:p>
        </p:txBody>
      </p:sp>
    </p:spTree>
    <p:extLst>
      <p:ext uri="{BB962C8B-B14F-4D97-AF65-F5344CB8AC3E}">
        <p14:creationId xmlns:p14="http://schemas.microsoft.com/office/powerpoint/2010/main" val="360977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612775" y="228600"/>
            <a:ext cx="8153400" cy="990600"/>
          </a:xfrm>
        </p:spPr>
        <p:txBody>
          <a:bodyPr/>
          <a:lstStyle/>
          <a:p>
            <a:r>
              <a:rPr lang="en-US" smtClean="0"/>
              <a:t>Procedural Abstraction (cont.)</a:t>
            </a:r>
          </a:p>
        </p:txBody>
      </p:sp>
      <p:sp>
        <p:nvSpPr>
          <p:cNvPr id="46082" name="Content Placeholder 4"/>
          <p:cNvSpPr>
            <a:spLocks noGrp="1"/>
          </p:cNvSpPr>
          <p:nvPr>
            <p:ph sz="quarter" idx="1"/>
          </p:nvPr>
        </p:nvSpPr>
        <p:spPr>
          <a:xfrm>
            <a:off x="612775" y="1600200"/>
            <a:ext cx="8153400" cy="4495800"/>
          </a:xfrm>
        </p:spPr>
        <p:txBody>
          <a:bodyPr/>
          <a:lstStyle/>
          <a:p>
            <a:r>
              <a:rPr lang="en-US" smtClean="0"/>
              <a:t>If we have functions available to perform all the Level 2 steps here:</a:t>
            </a:r>
          </a:p>
        </p:txBody>
      </p:sp>
      <p:pic>
        <p:nvPicPr>
          <p:cNvPr id="46083" name="Picture 2"/>
          <p:cNvPicPr>
            <a:picLocks noChangeAspect="1" noChangeArrowheads="1"/>
          </p:cNvPicPr>
          <p:nvPr/>
        </p:nvPicPr>
        <p:blipFill>
          <a:blip r:embed="rId2"/>
          <a:srcRect/>
          <a:stretch>
            <a:fillRect/>
          </a:stretch>
        </p:blipFill>
        <p:spPr bwMode="auto">
          <a:xfrm>
            <a:off x="1219200" y="2667000"/>
            <a:ext cx="6915150" cy="1866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a:xfrm>
            <a:off x="612775" y="228600"/>
            <a:ext cx="8153400" cy="990600"/>
          </a:xfrm>
        </p:spPr>
        <p:txBody>
          <a:bodyPr/>
          <a:lstStyle/>
          <a:p>
            <a:r>
              <a:rPr lang="en-US" smtClean="0"/>
              <a:t>Procedural Abstraction (cont.)</a:t>
            </a:r>
          </a:p>
        </p:txBody>
      </p:sp>
      <p:sp>
        <p:nvSpPr>
          <p:cNvPr id="47106" name="Content Placeholder 4"/>
          <p:cNvSpPr>
            <a:spLocks noGrp="1"/>
          </p:cNvSpPr>
          <p:nvPr>
            <p:ph sz="quarter" idx="1"/>
          </p:nvPr>
        </p:nvSpPr>
        <p:spPr>
          <a:xfrm>
            <a:off x="612775" y="1600200"/>
            <a:ext cx="8153400" cy="4495800"/>
          </a:xfrm>
        </p:spPr>
        <p:txBody>
          <a:bodyPr/>
          <a:lstStyle/>
          <a:p>
            <a:r>
              <a:rPr lang="en-US" smtClean="0"/>
              <a:t>we can write the following C++ fragment to retrieve an entry from the directory using these functions:</a:t>
            </a:r>
          </a:p>
        </p:txBody>
      </p:sp>
      <p:pic>
        <p:nvPicPr>
          <p:cNvPr id="47107" name="Picture 3"/>
          <p:cNvPicPr>
            <a:picLocks noChangeAspect="1" noChangeArrowheads="1"/>
          </p:cNvPicPr>
          <p:nvPr/>
        </p:nvPicPr>
        <p:blipFill>
          <a:blip r:embed="rId2"/>
          <a:srcRect/>
          <a:stretch>
            <a:fillRect/>
          </a:stretch>
        </p:blipFill>
        <p:spPr bwMode="auto">
          <a:xfrm>
            <a:off x="990600" y="3403600"/>
            <a:ext cx="6229350" cy="1714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612775" y="228600"/>
            <a:ext cx="8153400" cy="990600"/>
          </a:xfrm>
        </p:spPr>
        <p:txBody>
          <a:bodyPr/>
          <a:lstStyle/>
          <a:p>
            <a:r>
              <a:rPr lang="en-US" smtClean="0"/>
              <a:t>Data Abstraction</a:t>
            </a:r>
          </a:p>
        </p:txBody>
      </p:sp>
      <p:sp>
        <p:nvSpPr>
          <p:cNvPr id="48130" name="Content Placeholder 4"/>
          <p:cNvSpPr>
            <a:spLocks noGrp="1"/>
          </p:cNvSpPr>
          <p:nvPr>
            <p:ph sz="quarter" idx="1"/>
          </p:nvPr>
        </p:nvSpPr>
        <p:spPr>
          <a:xfrm>
            <a:off x="612775" y="1600200"/>
            <a:ext cx="8153400" cy="4495800"/>
          </a:xfrm>
        </p:spPr>
        <p:txBody>
          <a:bodyPr/>
          <a:lstStyle/>
          <a:p>
            <a:r>
              <a:rPr lang="en-US" i="1" smtClean="0"/>
              <a:t>Data abstraction </a:t>
            </a:r>
            <a:r>
              <a:rPr lang="en-US" smtClean="0"/>
              <a:t>specifies</a:t>
            </a:r>
          </a:p>
          <a:p>
            <a:pPr lvl="1"/>
            <a:r>
              <a:rPr lang="en-US" smtClean="0"/>
              <a:t>the data objects for a problem and </a:t>
            </a:r>
          </a:p>
          <a:p>
            <a:pPr lvl="1"/>
            <a:r>
              <a:rPr lang="en-US" smtClean="0"/>
              <a:t>the operations to be performed on these data objects </a:t>
            </a:r>
          </a:p>
          <a:p>
            <a:pPr>
              <a:buFont typeface="Wingdings" pitchFamily="2" charset="2"/>
              <a:buNone/>
            </a:pPr>
            <a:r>
              <a:rPr lang="en-US" smtClean="0"/>
              <a:t>	without being overly concerned with how the data objects will be represented and stored in memory</a:t>
            </a:r>
          </a:p>
          <a:p>
            <a:r>
              <a:rPr lang="en-US" smtClean="0"/>
              <a:t>This is the </a:t>
            </a:r>
            <a:r>
              <a:rPr lang="en-US" i="1" smtClean="0"/>
              <a:t>logical view</a:t>
            </a:r>
            <a:r>
              <a:rPr lang="en-US" smtClean="0"/>
              <a:t> of the data object as opposed to the </a:t>
            </a:r>
            <a:r>
              <a:rPr lang="en-US" i="1" smtClean="0"/>
              <a:t>physical view</a:t>
            </a:r>
            <a:r>
              <a:rPr lang="en-US" smtClean="0"/>
              <a:t> (its actual internal representation in memory)</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a:xfrm>
            <a:off x="612775" y="228600"/>
            <a:ext cx="8153400" cy="990600"/>
          </a:xfrm>
        </p:spPr>
        <p:txBody>
          <a:bodyPr/>
          <a:lstStyle/>
          <a:p>
            <a:r>
              <a:rPr lang="en-US" smtClean="0"/>
              <a:t>Data Abstraction (cont.)</a:t>
            </a:r>
          </a:p>
        </p:txBody>
      </p:sp>
      <p:sp>
        <p:nvSpPr>
          <p:cNvPr id="49154" name="Content Placeholder 4"/>
          <p:cNvSpPr>
            <a:spLocks noGrp="1"/>
          </p:cNvSpPr>
          <p:nvPr>
            <p:ph sz="quarter" idx="1"/>
          </p:nvPr>
        </p:nvSpPr>
        <p:spPr>
          <a:xfrm>
            <a:off x="612775" y="1600200"/>
            <a:ext cx="8153400" cy="4495800"/>
          </a:xfrm>
        </p:spPr>
        <p:txBody>
          <a:bodyPr/>
          <a:lstStyle/>
          <a:p>
            <a:r>
              <a:rPr lang="en-US" smtClean="0"/>
              <a:t>Once we understand the logical view, we can use the data object and its operators in our programs</a:t>
            </a:r>
          </a:p>
          <a:p>
            <a:r>
              <a:rPr lang="en-US" smtClean="0"/>
              <a:t>However, we (or someone else) eventually will have to implement the data object and its operators before we can run any program that uses them</a:t>
            </a:r>
          </a:p>
          <a:p>
            <a:r>
              <a:rPr lang="en-US" smtClean="0"/>
              <a:t>In C++, the operators are called </a:t>
            </a:r>
            <a:r>
              <a:rPr lang="en-US" i="1" smtClean="0"/>
              <a:t>member functions</a:t>
            </a:r>
            <a:endParaRPr lang="en-US" smtClean="0"/>
          </a:p>
          <a:p>
            <a:r>
              <a:rPr lang="en-US" smtClean="0"/>
              <a:t>We will use the term operators and member functions interchangeably</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612775" y="228600"/>
            <a:ext cx="8153400" cy="990600"/>
          </a:xfrm>
        </p:spPr>
        <p:txBody>
          <a:bodyPr/>
          <a:lstStyle/>
          <a:p>
            <a:r>
              <a:rPr lang="en-US" smtClean="0"/>
              <a:t>Data Abstraction (cont.)</a:t>
            </a:r>
          </a:p>
        </p:txBody>
      </p:sp>
      <p:sp>
        <p:nvSpPr>
          <p:cNvPr id="50178" name="Content Placeholder 4"/>
          <p:cNvSpPr>
            <a:spLocks noGrp="1"/>
          </p:cNvSpPr>
          <p:nvPr>
            <p:ph sz="quarter" idx="1"/>
          </p:nvPr>
        </p:nvSpPr>
        <p:spPr>
          <a:xfrm>
            <a:off x="612775" y="1600200"/>
            <a:ext cx="8153400" cy="4495800"/>
          </a:xfrm>
        </p:spPr>
        <p:txBody>
          <a:bodyPr/>
          <a:lstStyle/>
          <a:p>
            <a:r>
              <a:rPr lang="en-US" dirty="0" smtClean="0"/>
              <a:t>The C++ </a:t>
            </a:r>
            <a:r>
              <a:rPr lang="en-US" sz="2400" dirty="0" smtClean="0">
                <a:latin typeface="Courier New" pitchFamily="49" charset="0"/>
                <a:cs typeface="Courier New" pitchFamily="49" charset="0"/>
              </a:rPr>
              <a:t>string</a:t>
            </a:r>
            <a:r>
              <a:rPr lang="en-US" sz="2000" dirty="0" smtClean="0"/>
              <a:t> </a:t>
            </a:r>
            <a:r>
              <a:rPr lang="en-US" dirty="0" smtClean="0"/>
              <a:t>illustrates a data abstraction</a:t>
            </a:r>
          </a:p>
          <a:p>
            <a:r>
              <a:rPr lang="en-US" dirty="0" smtClean="0"/>
              <a:t>We can use </a:t>
            </a:r>
            <a:r>
              <a:rPr lang="en-US" sz="2400" dirty="0">
                <a:latin typeface="Courier New" pitchFamily="49" charset="0"/>
                <a:cs typeface="Courier New" pitchFamily="49" charset="0"/>
              </a:rPr>
              <a:t>string</a:t>
            </a:r>
            <a:r>
              <a:rPr lang="en-US" sz="2000" dirty="0" smtClean="0">
                <a:solidFill>
                  <a:srgbClr val="000000"/>
                </a:solidFill>
                <a:latin typeface="Courier New" pitchFamily="49" charset="0"/>
                <a:cs typeface="Courier New" pitchFamily="49" charset="0"/>
              </a:rPr>
              <a:t> </a:t>
            </a:r>
            <a:r>
              <a:rPr lang="en-US" dirty="0" smtClean="0"/>
              <a:t>objects and operators (</a:t>
            </a:r>
            <a:r>
              <a:rPr lang="en-US" sz="2400" dirty="0">
                <a:latin typeface="Courier New" pitchFamily="49" charset="0"/>
                <a:cs typeface="Courier New" pitchFamily="49" charset="0"/>
              </a:rPr>
              <a:t>length</a:t>
            </a:r>
            <a:r>
              <a:rPr lang="en-US" dirty="0" smtClean="0"/>
              <a:t>, </a:t>
            </a:r>
            <a:r>
              <a:rPr lang="en-US" sz="2400" dirty="0">
                <a:latin typeface="Courier New" pitchFamily="49" charset="0"/>
                <a:cs typeface="Courier New" pitchFamily="49" charset="0"/>
              </a:rPr>
              <a:t>at</a:t>
            </a:r>
            <a:r>
              <a:rPr lang="en-US" dirty="0" smtClean="0"/>
              <a:t>, and so on) without </a:t>
            </a:r>
          </a:p>
          <a:p>
            <a:pPr lvl="1"/>
            <a:r>
              <a:rPr lang="en-US" dirty="0" smtClean="0"/>
              <a:t>knowing the details of their implementation </a:t>
            </a:r>
          </a:p>
          <a:p>
            <a:pPr lvl="1"/>
            <a:r>
              <a:rPr lang="en-US" dirty="0" smtClean="0"/>
              <a:t>or how the sequence of characters is stored in memory</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a:xfrm>
            <a:off x="612775" y="228600"/>
            <a:ext cx="8153400" cy="990600"/>
          </a:xfrm>
        </p:spPr>
        <p:txBody>
          <a:bodyPr/>
          <a:lstStyle/>
          <a:p>
            <a:r>
              <a:rPr lang="en-US" smtClean="0"/>
              <a:t>Information Hiding</a:t>
            </a:r>
          </a:p>
        </p:txBody>
      </p:sp>
      <p:sp>
        <p:nvSpPr>
          <p:cNvPr id="5" name="Content Placeholder 4"/>
          <p:cNvSpPr>
            <a:spLocks noGrp="1"/>
          </p:cNvSpPr>
          <p:nvPr>
            <p:ph sz="quarter" idx="1"/>
          </p:nvPr>
        </p:nvSpPr>
        <p:spPr>
          <a:xfrm>
            <a:off x="612775" y="1600200"/>
            <a:ext cx="8153400" cy="4495800"/>
          </a:xfrm>
        </p:spPr>
        <p:txBody>
          <a:bodyPr>
            <a:normAutofit lnSpcReduction="10000"/>
          </a:bodyPr>
          <a:lstStyle/>
          <a:p>
            <a:pPr>
              <a:defRPr/>
            </a:pPr>
            <a:r>
              <a:rPr lang="en-US" dirty="0" smtClean="0"/>
              <a:t>Procedural abstraction and data abstraction enable the designer to make implementation decisions in a piecemeal fashion</a:t>
            </a:r>
          </a:p>
          <a:p>
            <a:pPr>
              <a:defRPr/>
            </a:pPr>
            <a:r>
              <a:rPr lang="en-US" dirty="0" smtClean="0"/>
              <a:t>The designer can postpone making decisions regarding the actual internal representation of the data objects and the implementation of its operators</a:t>
            </a:r>
          </a:p>
          <a:p>
            <a:pPr>
              <a:defRPr/>
            </a:pPr>
            <a:r>
              <a:rPr lang="en-US" dirty="0" smtClean="0"/>
              <a:t>The overall complexity can be controlled by separating top-level design from lower-level implementation</a:t>
            </a:r>
          </a:p>
          <a:p>
            <a:pPr>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612775" y="228600"/>
            <a:ext cx="8153400" cy="990600"/>
          </a:xfrm>
        </p:spPr>
        <p:txBody>
          <a:bodyPr/>
          <a:lstStyle/>
          <a:p>
            <a:r>
              <a:rPr lang="en-US" smtClean="0"/>
              <a:t>Information Hiding (cont.)</a:t>
            </a:r>
          </a:p>
        </p:txBody>
      </p:sp>
      <p:sp>
        <p:nvSpPr>
          <p:cNvPr id="52226" name="Content Placeholder 4"/>
          <p:cNvSpPr>
            <a:spLocks noGrp="1"/>
          </p:cNvSpPr>
          <p:nvPr>
            <p:ph sz="quarter" idx="1"/>
          </p:nvPr>
        </p:nvSpPr>
        <p:spPr>
          <a:xfrm>
            <a:off x="612775" y="1600200"/>
            <a:ext cx="8153400" cy="4495800"/>
          </a:xfrm>
        </p:spPr>
        <p:txBody>
          <a:bodyPr/>
          <a:lstStyle/>
          <a:p>
            <a:r>
              <a:rPr lang="en-US" smtClean="0"/>
              <a:t>If the details of a data object's implementation are hidden from the higher-level module (a C++ class), the higher-level class can access the data object only through its member functions</a:t>
            </a:r>
          </a:p>
          <a:p>
            <a:r>
              <a:rPr lang="en-US" smtClean="0"/>
              <a:t>This is an advantage because it allows internal changes to a function without having to rewrite the higher-level class</a:t>
            </a:r>
          </a:p>
          <a:p>
            <a:r>
              <a:rPr lang="en-US" smtClean="0"/>
              <a:t>This process of "hiding" the details of a class's implementation is called </a:t>
            </a:r>
            <a:r>
              <a:rPr lang="en-US" i="1" smtClean="0"/>
              <a:t>information hiding</a:t>
            </a:r>
            <a:endParaRPr lang="en-US" smtClean="0"/>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612775" y="228600"/>
            <a:ext cx="8153400" cy="990600"/>
          </a:xfrm>
        </p:spPr>
        <p:txBody>
          <a:bodyPr/>
          <a:lstStyle/>
          <a:p>
            <a:r>
              <a:rPr lang="en-US" smtClean="0"/>
              <a:t>Information Hiding (cont.)</a:t>
            </a:r>
          </a:p>
        </p:txBody>
      </p:sp>
      <p:sp>
        <p:nvSpPr>
          <p:cNvPr id="53250" name="Content Placeholder 4"/>
          <p:cNvSpPr>
            <a:spLocks noGrp="1"/>
          </p:cNvSpPr>
          <p:nvPr>
            <p:ph sz="quarter" idx="1"/>
          </p:nvPr>
        </p:nvSpPr>
        <p:spPr>
          <a:xfrm>
            <a:off x="612775" y="1600200"/>
            <a:ext cx="8153400" cy="4495800"/>
          </a:xfrm>
        </p:spPr>
        <p:txBody>
          <a:bodyPr/>
          <a:lstStyle/>
          <a:p>
            <a:pPr>
              <a:lnSpc>
                <a:spcPct val="90000"/>
              </a:lnSpc>
            </a:pPr>
            <a:r>
              <a:rPr lang="en-US" dirty="0" smtClean="0"/>
              <a:t>For the phone directory, if we assume </a:t>
            </a:r>
            <a:r>
              <a:rPr lang="en-US" sz="2200" dirty="0" err="1" smtClean="0">
                <a:latin typeface="Courier New" pitchFamily="49" charset="0"/>
                <a:cs typeface="Courier New" pitchFamily="49" charset="0"/>
              </a:rPr>
              <a:t>my_entry</a:t>
            </a:r>
            <a:r>
              <a:rPr lang="en-US" dirty="0" smtClean="0"/>
              <a:t> is an object with a public field called </a:t>
            </a:r>
            <a:r>
              <a:rPr lang="en-US" sz="2200" dirty="0" smtClean="0">
                <a:latin typeface="Courier New" pitchFamily="49" charset="0"/>
                <a:cs typeface="Courier New" pitchFamily="49" charset="0"/>
              </a:rPr>
              <a:t>name</a:t>
            </a:r>
            <a:r>
              <a:rPr lang="en-US" dirty="0" smtClean="0">
                <a:cs typeface="Courier New" pitchFamily="49" charset="0"/>
              </a:rPr>
              <a:t> we</a:t>
            </a:r>
            <a:r>
              <a:rPr lang="en-US" dirty="0" smtClean="0"/>
              <a:t> could use the qualified identifier </a:t>
            </a:r>
            <a:r>
              <a:rPr lang="en-US" sz="2200" dirty="0" smtClean="0">
                <a:latin typeface="Courier New" pitchFamily="49" charset="0"/>
                <a:cs typeface="Courier New" pitchFamily="49" charset="0"/>
              </a:rPr>
              <a:t>my_entry.name</a:t>
            </a:r>
          </a:p>
          <a:p>
            <a:pPr>
              <a:lnSpc>
                <a:spcPct val="90000"/>
              </a:lnSpc>
            </a:pPr>
            <a:r>
              <a:rPr lang="en-US" dirty="0" smtClean="0"/>
              <a:t>But, if we change our mind and decide to use an array to hold both the name and number we would have to change all references of </a:t>
            </a:r>
            <a:r>
              <a:rPr lang="en-US" sz="2200" dirty="0" smtClean="0">
                <a:latin typeface="Courier New" pitchFamily="49" charset="0"/>
                <a:cs typeface="Courier New" pitchFamily="49" charset="0"/>
              </a:rPr>
              <a:t>my_entry.name</a:t>
            </a:r>
            <a:r>
              <a:rPr lang="en-US" dirty="0" smtClean="0"/>
              <a:t> to </a:t>
            </a:r>
            <a:r>
              <a:rPr lang="en-US" sz="2200" dirty="0" smtClean="0">
                <a:latin typeface="Courier New" pitchFamily="49" charset="0"/>
                <a:cs typeface="Courier New" pitchFamily="49" charset="0"/>
              </a:rPr>
              <a:t>my_entry.name[0]</a:t>
            </a:r>
          </a:p>
          <a:p>
            <a:pPr>
              <a:lnSpc>
                <a:spcPct val="90000"/>
              </a:lnSpc>
            </a:pPr>
            <a:r>
              <a:rPr lang="en-US" dirty="0" smtClean="0"/>
              <a:t>Instead, we hide information by using a function to return the string name:</a:t>
            </a:r>
          </a:p>
          <a:p>
            <a:pPr algn="ctr">
              <a:lnSpc>
                <a:spcPct val="90000"/>
              </a:lnSpc>
              <a:buFont typeface="Wingdings" pitchFamily="2" charset="2"/>
              <a:buNone/>
            </a:pPr>
            <a:r>
              <a:rPr lang="en-US" sz="2200" dirty="0" err="1" smtClean="0">
                <a:latin typeface="Courier New" pitchFamily="49" charset="0"/>
                <a:cs typeface="Courier New" pitchFamily="49" charset="0"/>
              </a:rPr>
              <a:t>a_name</a:t>
            </a:r>
            <a:r>
              <a:rPr lang="en-US" sz="2200" dirty="0" smtClean="0">
                <a:latin typeface="Courier New" pitchFamily="49" charset="0"/>
                <a:cs typeface="Courier New" pitchFamily="49" charset="0"/>
              </a:rPr>
              <a:t> = </a:t>
            </a:r>
            <a:r>
              <a:rPr lang="en-US" sz="2200" dirty="0" err="1" smtClean="0">
                <a:latin typeface="Courier New" pitchFamily="49" charset="0"/>
                <a:cs typeface="Courier New" pitchFamily="49" charset="0"/>
              </a:rPr>
              <a:t>my_entry.get_name</a:t>
            </a:r>
            <a:r>
              <a:rPr lang="en-US" sz="2200" dirty="0" smtClean="0">
                <a:latin typeface="Courier New" pitchFamily="49" charset="0"/>
                <a:cs typeface="Courier New" pitchFamily="49" charset="0"/>
              </a:rPr>
              <a:t>();</a:t>
            </a:r>
          </a:p>
          <a:p>
            <a:pPr>
              <a:lnSpc>
                <a:spcPct val="90000"/>
              </a:lnSpc>
            </a:pPr>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4"/>
          <p:cNvSpPr>
            <a:spLocks noGrp="1"/>
          </p:cNvSpPr>
          <p:nvPr>
            <p:ph type="body" idx="1"/>
          </p:nvPr>
        </p:nvSpPr>
        <p:spPr/>
        <p:txBody>
          <a:bodyPr/>
          <a:lstStyle/>
          <a:p>
            <a:r>
              <a:rPr lang="en-US" smtClean="0"/>
              <a:t>Section 1.3</a:t>
            </a:r>
          </a:p>
        </p:txBody>
      </p:sp>
      <p:sp>
        <p:nvSpPr>
          <p:cNvPr id="54274" name="Title 3"/>
          <p:cNvSpPr>
            <a:spLocks noGrp="1"/>
          </p:cNvSpPr>
          <p:nvPr>
            <p:ph type="title"/>
          </p:nvPr>
        </p:nvSpPr>
        <p:spPr/>
        <p:txBody>
          <a:bodyPr/>
          <a:lstStyle/>
          <a:p>
            <a:r>
              <a:rPr lang="en-US" smtClean="0"/>
              <a:t>Defining C++ Classes</a:t>
            </a:r>
          </a:p>
        </p:txBody>
      </p:sp>
      <p:sp>
        <p:nvSpPr>
          <p:cNvPr id="2" name="Slide Number Placeholder 1"/>
          <p:cNvSpPr>
            <a:spLocks noGrp="1"/>
          </p:cNvSpPr>
          <p:nvPr>
            <p:ph type="sldNum" sz="quarter" idx="11"/>
          </p:nvPr>
        </p:nvSpPr>
        <p:spPr/>
        <p:txBody>
          <a:bodyPr/>
          <a:lstStyle/>
          <a:p>
            <a:pPr>
              <a:defRPr/>
            </a:pPr>
            <a:fld id="{05F3E5B3-DBDD-4BE1-9C90-2CB0F3BF80B9}"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a:xfrm>
            <a:off x="612775" y="228600"/>
            <a:ext cx="8153400" cy="990600"/>
          </a:xfrm>
        </p:spPr>
        <p:txBody>
          <a:bodyPr/>
          <a:lstStyle/>
          <a:p>
            <a:r>
              <a:rPr lang="en-US" smtClean="0"/>
              <a:t>Defining C++ Classes</a:t>
            </a:r>
          </a:p>
        </p:txBody>
      </p:sp>
      <p:sp>
        <p:nvSpPr>
          <p:cNvPr id="55298" name="Content Placeholder 4"/>
          <p:cNvSpPr>
            <a:spLocks noGrp="1"/>
          </p:cNvSpPr>
          <p:nvPr>
            <p:ph sz="quarter" idx="1"/>
          </p:nvPr>
        </p:nvSpPr>
        <p:spPr>
          <a:xfrm>
            <a:off x="612775" y="1600200"/>
            <a:ext cx="8153400" cy="4495800"/>
          </a:xfrm>
        </p:spPr>
        <p:txBody>
          <a:bodyPr/>
          <a:lstStyle/>
          <a:p>
            <a:r>
              <a:rPr lang="en-US" dirty="0" smtClean="0"/>
              <a:t>A class can be thought of as a template for specifying or creating objects</a:t>
            </a:r>
          </a:p>
          <a:p>
            <a:r>
              <a:rPr lang="en-US" dirty="0" smtClean="0"/>
              <a:t>A class represents a </a:t>
            </a:r>
            <a:r>
              <a:rPr lang="en-US" i="1" dirty="0" smtClean="0"/>
              <a:t>type</a:t>
            </a:r>
          </a:p>
          <a:p>
            <a:pPr lvl="1"/>
            <a:r>
              <a:rPr lang="en-US" dirty="0" smtClean="0"/>
              <a:t>A type determines </a:t>
            </a:r>
          </a:p>
          <a:p>
            <a:pPr lvl="2"/>
            <a:r>
              <a:rPr lang="en-US" dirty="0" smtClean="0"/>
              <a:t>what set of values an item of data can have and</a:t>
            </a:r>
          </a:p>
          <a:p>
            <a:pPr lvl="2"/>
            <a:r>
              <a:rPr lang="en-US" dirty="0" smtClean="0"/>
              <a:t>the operations that can be performed on it</a:t>
            </a:r>
          </a:p>
          <a:p>
            <a:pPr lvl="1"/>
            <a:r>
              <a:rPr lang="en-US" dirty="0" smtClean="0"/>
              <a:t>In C++, there are two kinds of types: </a:t>
            </a:r>
          </a:p>
          <a:p>
            <a:pPr lvl="2"/>
            <a:r>
              <a:rPr lang="en-US" dirty="0" smtClean="0"/>
              <a:t>primitive or built-in types</a:t>
            </a:r>
          </a:p>
          <a:p>
            <a:pPr lvl="2"/>
            <a:r>
              <a:rPr lang="en-US" dirty="0" smtClean="0"/>
              <a:t>user-defined or class types</a:t>
            </a:r>
          </a:p>
          <a:p>
            <a:pPr lvl="1"/>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normAutofit fontScale="85000" lnSpcReduction="20000"/>
          </a:bodyPr>
          <a:lstStyle/>
          <a:p>
            <a:fld id="{8A79D691-8174-41B6-8768-A00C6D71FB54}" type="slidenum">
              <a:rPr lang="en-US" altLang="en-US"/>
              <a:pPr/>
              <a:t>5</a:t>
            </a:fld>
            <a:endParaRPr lang="en-US" altLang="en-US"/>
          </a:p>
        </p:txBody>
      </p:sp>
      <p:sp>
        <p:nvSpPr>
          <p:cNvPr id="12595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840" tIns="44623" rIns="90840" bIns="44623"/>
          <a:lstStyle/>
          <a:p>
            <a:r>
              <a:rPr lang="en-GB" altLang="en-US"/>
              <a:t>Waterfall model</a:t>
            </a:r>
          </a:p>
        </p:txBody>
      </p:sp>
      <p:sp>
        <p:nvSpPr>
          <p:cNvPr id="126209" name="Text Box 257"/>
          <p:cNvSpPr txBox="1">
            <a:spLocks noChangeArrowheads="1"/>
          </p:cNvSpPr>
          <p:nvPr/>
        </p:nvSpPr>
        <p:spPr bwMode="auto">
          <a:xfrm>
            <a:off x="533400" y="1590675"/>
            <a:ext cx="2133600" cy="8350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Requirements Definition</a:t>
            </a:r>
          </a:p>
        </p:txBody>
      </p:sp>
      <p:grpSp>
        <p:nvGrpSpPr>
          <p:cNvPr id="126256" name="Group 304"/>
          <p:cNvGrpSpPr>
            <a:grpSpLocks/>
          </p:cNvGrpSpPr>
          <p:nvPr/>
        </p:nvGrpSpPr>
        <p:grpSpPr bwMode="auto">
          <a:xfrm>
            <a:off x="1801813" y="2047875"/>
            <a:ext cx="2312987" cy="1368425"/>
            <a:chOff x="1135" y="1344"/>
            <a:chExt cx="1457" cy="862"/>
          </a:xfrm>
        </p:grpSpPr>
        <p:grpSp>
          <p:nvGrpSpPr>
            <p:cNvPr id="126227" name="Group 275"/>
            <p:cNvGrpSpPr>
              <a:grpSpLocks/>
            </p:cNvGrpSpPr>
            <p:nvPr/>
          </p:nvGrpSpPr>
          <p:grpSpPr bwMode="auto">
            <a:xfrm>
              <a:off x="1660" y="1344"/>
              <a:ext cx="260" cy="336"/>
              <a:chOff x="1680" y="1344"/>
              <a:chExt cx="240" cy="336"/>
            </a:xfrm>
          </p:grpSpPr>
          <p:sp>
            <p:nvSpPr>
              <p:cNvPr id="126210" name="Line 258"/>
              <p:cNvSpPr>
                <a:spLocks noChangeShapeType="1"/>
              </p:cNvSpPr>
              <p:nvPr/>
            </p:nvSpPr>
            <p:spPr bwMode="auto">
              <a:xfrm>
                <a:off x="1680" y="1353"/>
                <a:ext cx="240"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11" name="Line 259"/>
              <p:cNvSpPr>
                <a:spLocks noChangeShapeType="1"/>
              </p:cNvSpPr>
              <p:nvPr/>
            </p:nvSpPr>
            <p:spPr bwMode="auto">
              <a:xfrm>
                <a:off x="1911" y="1344"/>
                <a:ext cx="0" cy="33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6213" name="Text Box 261"/>
            <p:cNvSpPr txBox="1">
              <a:spLocks noChangeArrowheads="1"/>
            </p:cNvSpPr>
            <p:nvPr/>
          </p:nvSpPr>
          <p:spPr bwMode="auto">
            <a:xfrm>
              <a:off x="1135" y="1680"/>
              <a:ext cx="1457" cy="526"/>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System and</a:t>
              </a:r>
            </a:p>
            <a:p>
              <a:pPr algn="ctr"/>
              <a:r>
                <a:rPr lang="en-US" altLang="en-US" b="1"/>
                <a:t>software design</a:t>
              </a:r>
            </a:p>
          </p:txBody>
        </p:sp>
      </p:grpSp>
      <p:grpSp>
        <p:nvGrpSpPr>
          <p:cNvPr id="126257" name="Group 305"/>
          <p:cNvGrpSpPr>
            <a:grpSpLocks/>
          </p:cNvGrpSpPr>
          <p:nvPr/>
        </p:nvGrpSpPr>
        <p:grpSpPr bwMode="auto">
          <a:xfrm>
            <a:off x="3248025" y="3038475"/>
            <a:ext cx="2314575" cy="1368425"/>
            <a:chOff x="2046" y="1968"/>
            <a:chExt cx="1458" cy="862"/>
          </a:xfrm>
        </p:grpSpPr>
        <p:sp>
          <p:nvSpPr>
            <p:cNvPr id="126218" name="Text Box 266"/>
            <p:cNvSpPr txBox="1">
              <a:spLocks noChangeArrowheads="1"/>
            </p:cNvSpPr>
            <p:nvPr/>
          </p:nvSpPr>
          <p:spPr bwMode="auto">
            <a:xfrm>
              <a:off x="2046" y="2304"/>
              <a:ext cx="1458" cy="526"/>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Implementation and unit testing</a:t>
              </a:r>
            </a:p>
          </p:txBody>
        </p:sp>
        <p:grpSp>
          <p:nvGrpSpPr>
            <p:cNvPr id="126228" name="Group 276"/>
            <p:cNvGrpSpPr>
              <a:grpSpLocks/>
            </p:cNvGrpSpPr>
            <p:nvPr/>
          </p:nvGrpSpPr>
          <p:grpSpPr bwMode="auto">
            <a:xfrm>
              <a:off x="2592" y="1968"/>
              <a:ext cx="240" cy="336"/>
              <a:chOff x="1680" y="1344"/>
              <a:chExt cx="240" cy="336"/>
            </a:xfrm>
          </p:grpSpPr>
          <p:sp>
            <p:nvSpPr>
              <p:cNvPr id="126229" name="Line 277"/>
              <p:cNvSpPr>
                <a:spLocks noChangeShapeType="1"/>
              </p:cNvSpPr>
              <p:nvPr/>
            </p:nvSpPr>
            <p:spPr bwMode="auto">
              <a:xfrm>
                <a:off x="1680" y="1353"/>
                <a:ext cx="240"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30" name="Line 278"/>
              <p:cNvSpPr>
                <a:spLocks noChangeShapeType="1"/>
              </p:cNvSpPr>
              <p:nvPr/>
            </p:nvSpPr>
            <p:spPr bwMode="auto">
              <a:xfrm>
                <a:off x="1911" y="1344"/>
                <a:ext cx="0" cy="33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26258" name="Group 306"/>
          <p:cNvGrpSpPr>
            <a:grpSpLocks/>
          </p:cNvGrpSpPr>
          <p:nvPr/>
        </p:nvGrpSpPr>
        <p:grpSpPr bwMode="auto">
          <a:xfrm>
            <a:off x="4667250" y="4029075"/>
            <a:ext cx="2343150" cy="1368425"/>
            <a:chOff x="2940" y="2592"/>
            <a:chExt cx="1476" cy="862"/>
          </a:xfrm>
        </p:grpSpPr>
        <p:sp>
          <p:nvSpPr>
            <p:cNvPr id="126222" name="Text Box 270"/>
            <p:cNvSpPr txBox="1">
              <a:spLocks noChangeArrowheads="1"/>
            </p:cNvSpPr>
            <p:nvPr/>
          </p:nvSpPr>
          <p:spPr bwMode="auto">
            <a:xfrm>
              <a:off x="2940" y="2928"/>
              <a:ext cx="1476" cy="526"/>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Integration and system testing</a:t>
              </a:r>
            </a:p>
          </p:txBody>
        </p:sp>
        <p:grpSp>
          <p:nvGrpSpPr>
            <p:cNvPr id="126231" name="Group 279"/>
            <p:cNvGrpSpPr>
              <a:grpSpLocks/>
            </p:cNvGrpSpPr>
            <p:nvPr/>
          </p:nvGrpSpPr>
          <p:grpSpPr bwMode="auto">
            <a:xfrm>
              <a:off x="3504" y="2592"/>
              <a:ext cx="240" cy="336"/>
              <a:chOff x="1680" y="1344"/>
              <a:chExt cx="240" cy="336"/>
            </a:xfrm>
          </p:grpSpPr>
          <p:sp>
            <p:nvSpPr>
              <p:cNvPr id="126232" name="Line 280"/>
              <p:cNvSpPr>
                <a:spLocks noChangeShapeType="1"/>
              </p:cNvSpPr>
              <p:nvPr/>
            </p:nvSpPr>
            <p:spPr bwMode="auto">
              <a:xfrm>
                <a:off x="1680" y="1353"/>
                <a:ext cx="240"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33" name="Line 281"/>
              <p:cNvSpPr>
                <a:spLocks noChangeShapeType="1"/>
              </p:cNvSpPr>
              <p:nvPr/>
            </p:nvSpPr>
            <p:spPr bwMode="auto">
              <a:xfrm>
                <a:off x="1911" y="1344"/>
                <a:ext cx="0" cy="33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26255" name="Group 303"/>
          <p:cNvGrpSpPr>
            <a:grpSpLocks/>
          </p:cNvGrpSpPr>
          <p:nvPr/>
        </p:nvGrpSpPr>
        <p:grpSpPr bwMode="auto">
          <a:xfrm>
            <a:off x="6324600" y="5019675"/>
            <a:ext cx="2133600" cy="1368425"/>
            <a:chOff x="3984" y="3216"/>
            <a:chExt cx="1344" cy="862"/>
          </a:xfrm>
        </p:grpSpPr>
        <p:sp>
          <p:nvSpPr>
            <p:cNvPr id="126226" name="Text Box 274"/>
            <p:cNvSpPr txBox="1">
              <a:spLocks noChangeArrowheads="1"/>
            </p:cNvSpPr>
            <p:nvPr/>
          </p:nvSpPr>
          <p:spPr bwMode="auto">
            <a:xfrm>
              <a:off x="3984" y="3552"/>
              <a:ext cx="1344" cy="526"/>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Operation and maintenance</a:t>
              </a:r>
            </a:p>
          </p:txBody>
        </p:sp>
        <p:grpSp>
          <p:nvGrpSpPr>
            <p:cNvPr id="126234" name="Group 282"/>
            <p:cNvGrpSpPr>
              <a:grpSpLocks/>
            </p:cNvGrpSpPr>
            <p:nvPr/>
          </p:nvGrpSpPr>
          <p:grpSpPr bwMode="auto">
            <a:xfrm>
              <a:off x="4416" y="3216"/>
              <a:ext cx="240" cy="336"/>
              <a:chOff x="1680" y="1344"/>
              <a:chExt cx="240" cy="336"/>
            </a:xfrm>
          </p:grpSpPr>
          <p:sp>
            <p:nvSpPr>
              <p:cNvPr id="126235" name="Line 283"/>
              <p:cNvSpPr>
                <a:spLocks noChangeShapeType="1"/>
              </p:cNvSpPr>
              <p:nvPr/>
            </p:nvSpPr>
            <p:spPr bwMode="auto">
              <a:xfrm>
                <a:off x="1680" y="1353"/>
                <a:ext cx="240"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36" name="Line 284"/>
              <p:cNvSpPr>
                <a:spLocks noChangeShapeType="1"/>
              </p:cNvSpPr>
              <p:nvPr/>
            </p:nvSpPr>
            <p:spPr bwMode="auto">
              <a:xfrm>
                <a:off x="1911" y="1344"/>
                <a:ext cx="0" cy="336"/>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26239" name="Group 287"/>
          <p:cNvGrpSpPr>
            <a:grpSpLocks/>
          </p:cNvGrpSpPr>
          <p:nvPr/>
        </p:nvGrpSpPr>
        <p:grpSpPr bwMode="auto">
          <a:xfrm>
            <a:off x="1611313" y="2425700"/>
            <a:ext cx="4713287" cy="3643313"/>
            <a:chOff x="1015" y="1582"/>
            <a:chExt cx="2969" cy="2295"/>
          </a:xfrm>
        </p:grpSpPr>
        <p:sp>
          <p:nvSpPr>
            <p:cNvPr id="126237" name="Line 285"/>
            <p:cNvSpPr>
              <a:spLocks noChangeShapeType="1"/>
            </p:cNvSpPr>
            <p:nvPr/>
          </p:nvSpPr>
          <p:spPr bwMode="auto">
            <a:xfrm flipH="1" flipV="1">
              <a:off x="1015" y="1582"/>
              <a:ext cx="0" cy="2295"/>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38" name="Line 286"/>
            <p:cNvSpPr>
              <a:spLocks noChangeShapeType="1"/>
            </p:cNvSpPr>
            <p:nvPr/>
          </p:nvSpPr>
          <p:spPr bwMode="auto">
            <a:xfrm flipH="1">
              <a:off x="1015" y="3877"/>
              <a:ext cx="2969"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243" name="Group 291"/>
          <p:cNvGrpSpPr>
            <a:grpSpLocks/>
          </p:cNvGrpSpPr>
          <p:nvPr/>
        </p:nvGrpSpPr>
        <p:grpSpPr bwMode="auto">
          <a:xfrm>
            <a:off x="5921375" y="5397500"/>
            <a:ext cx="403225" cy="666750"/>
            <a:chOff x="3730" y="3454"/>
            <a:chExt cx="254" cy="420"/>
          </a:xfrm>
        </p:grpSpPr>
        <p:sp>
          <p:nvSpPr>
            <p:cNvPr id="126241" name="Line 289"/>
            <p:cNvSpPr>
              <a:spLocks noChangeShapeType="1"/>
            </p:cNvSpPr>
            <p:nvPr/>
          </p:nvSpPr>
          <p:spPr bwMode="auto">
            <a:xfrm flipH="1" flipV="1">
              <a:off x="3730" y="3454"/>
              <a:ext cx="0" cy="420"/>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42" name="Line 290"/>
            <p:cNvSpPr>
              <a:spLocks noChangeShapeType="1"/>
            </p:cNvSpPr>
            <p:nvPr/>
          </p:nvSpPr>
          <p:spPr bwMode="auto">
            <a:xfrm flipH="1">
              <a:off x="3730" y="3874"/>
              <a:ext cx="254"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247" name="Group 295"/>
          <p:cNvGrpSpPr>
            <a:grpSpLocks/>
          </p:cNvGrpSpPr>
          <p:nvPr/>
        </p:nvGrpSpPr>
        <p:grpSpPr bwMode="auto">
          <a:xfrm>
            <a:off x="4478338" y="4406900"/>
            <a:ext cx="1846262" cy="1662113"/>
            <a:chOff x="2821" y="2830"/>
            <a:chExt cx="1163" cy="1047"/>
          </a:xfrm>
        </p:grpSpPr>
        <p:sp>
          <p:nvSpPr>
            <p:cNvPr id="126245" name="Line 293"/>
            <p:cNvSpPr>
              <a:spLocks noChangeShapeType="1"/>
            </p:cNvSpPr>
            <p:nvPr/>
          </p:nvSpPr>
          <p:spPr bwMode="auto">
            <a:xfrm flipH="1" flipV="1">
              <a:off x="2821" y="2830"/>
              <a:ext cx="0" cy="1044"/>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46" name="Line 294"/>
            <p:cNvSpPr>
              <a:spLocks noChangeShapeType="1"/>
            </p:cNvSpPr>
            <p:nvPr/>
          </p:nvSpPr>
          <p:spPr bwMode="auto">
            <a:xfrm flipH="1" flipV="1">
              <a:off x="2821" y="3874"/>
              <a:ext cx="1163" cy="3"/>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251" name="Group 299"/>
          <p:cNvGrpSpPr>
            <a:grpSpLocks/>
          </p:cNvGrpSpPr>
          <p:nvPr/>
        </p:nvGrpSpPr>
        <p:grpSpPr bwMode="auto">
          <a:xfrm>
            <a:off x="3021013" y="3416300"/>
            <a:ext cx="3303587" cy="2647950"/>
            <a:chOff x="1903" y="2206"/>
            <a:chExt cx="2081" cy="1668"/>
          </a:xfrm>
        </p:grpSpPr>
        <p:sp>
          <p:nvSpPr>
            <p:cNvPr id="126249" name="Line 297"/>
            <p:cNvSpPr>
              <a:spLocks noChangeShapeType="1"/>
            </p:cNvSpPr>
            <p:nvPr/>
          </p:nvSpPr>
          <p:spPr bwMode="auto">
            <a:xfrm flipH="1" flipV="1">
              <a:off x="1903" y="2206"/>
              <a:ext cx="0" cy="1668"/>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6250" name="Line 298"/>
            <p:cNvSpPr>
              <a:spLocks noChangeShapeType="1"/>
            </p:cNvSpPr>
            <p:nvPr/>
          </p:nvSpPr>
          <p:spPr bwMode="auto">
            <a:xfrm flipH="1">
              <a:off x="1903" y="3874"/>
              <a:ext cx="2081"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30753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209"/>
                                        </p:tgtEl>
                                        <p:attrNameLst>
                                          <p:attrName>style.visibility</p:attrName>
                                        </p:attrNameLst>
                                      </p:cBhvr>
                                      <p:to>
                                        <p:strVal val="visible"/>
                                      </p:to>
                                    </p:set>
                                    <p:anim calcmode="lin" valueType="num">
                                      <p:cBhvr additive="base">
                                        <p:cTn id="7" dur="500" fill="hold"/>
                                        <p:tgtEl>
                                          <p:spTgt spid="126209"/>
                                        </p:tgtEl>
                                        <p:attrNameLst>
                                          <p:attrName>ppt_x</p:attrName>
                                        </p:attrNameLst>
                                      </p:cBhvr>
                                      <p:tavLst>
                                        <p:tav tm="0">
                                          <p:val>
                                            <p:strVal val="0-#ppt_w/2"/>
                                          </p:val>
                                        </p:tav>
                                        <p:tav tm="100000">
                                          <p:val>
                                            <p:strVal val="#ppt_x"/>
                                          </p:val>
                                        </p:tav>
                                      </p:tavLst>
                                    </p:anim>
                                    <p:anim calcmode="lin" valueType="num">
                                      <p:cBhvr additive="base">
                                        <p:cTn id="8" dur="500" fill="hold"/>
                                        <p:tgtEl>
                                          <p:spTgt spid="1262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6256"/>
                                        </p:tgtEl>
                                        <p:attrNameLst>
                                          <p:attrName>style.visibility</p:attrName>
                                        </p:attrNameLst>
                                      </p:cBhvr>
                                      <p:to>
                                        <p:strVal val="visible"/>
                                      </p:to>
                                    </p:set>
                                    <p:anim calcmode="lin" valueType="num">
                                      <p:cBhvr additive="base">
                                        <p:cTn id="13" dur="500" fill="hold"/>
                                        <p:tgtEl>
                                          <p:spTgt spid="126256"/>
                                        </p:tgtEl>
                                        <p:attrNameLst>
                                          <p:attrName>ppt_x</p:attrName>
                                        </p:attrNameLst>
                                      </p:cBhvr>
                                      <p:tavLst>
                                        <p:tav tm="0">
                                          <p:val>
                                            <p:strVal val="1+#ppt_w/2"/>
                                          </p:val>
                                        </p:tav>
                                        <p:tav tm="100000">
                                          <p:val>
                                            <p:strVal val="#ppt_x"/>
                                          </p:val>
                                        </p:tav>
                                      </p:tavLst>
                                    </p:anim>
                                    <p:anim calcmode="lin" valueType="num">
                                      <p:cBhvr additive="base">
                                        <p:cTn id="14" dur="500" fill="hold"/>
                                        <p:tgtEl>
                                          <p:spTgt spid="1262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6257"/>
                                        </p:tgtEl>
                                        <p:attrNameLst>
                                          <p:attrName>style.visibility</p:attrName>
                                        </p:attrNameLst>
                                      </p:cBhvr>
                                      <p:to>
                                        <p:strVal val="visible"/>
                                      </p:to>
                                    </p:set>
                                    <p:anim calcmode="lin" valueType="num">
                                      <p:cBhvr additive="base">
                                        <p:cTn id="19" dur="500" fill="hold"/>
                                        <p:tgtEl>
                                          <p:spTgt spid="126257"/>
                                        </p:tgtEl>
                                        <p:attrNameLst>
                                          <p:attrName>ppt_x</p:attrName>
                                        </p:attrNameLst>
                                      </p:cBhvr>
                                      <p:tavLst>
                                        <p:tav tm="0">
                                          <p:val>
                                            <p:strVal val="1+#ppt_w/2"/>
                                          </p:val>
                                        </p:tav>
                                        <p:tav tm="100000">
                                          <p:val>
                                            <p:strVal val="#ppt_x"/>
                                          </p:val>
                                        </p:tav>
                                      </p:tavLst>
                                    </p:anim>
                                    <p:anim calcmode="lin" valueType="num">
                                      <p:cBhvr additive="base">
                                        <p:cTn id="20" dur="500" fill="hold"/>
                                        <p:tgtEl>
                                          <p:spTgt spid="1262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6258"/>
                                        </p:tgtEl>
                                        <p:attrNameLst>
                                          <p:attrName>style.visibility</p:attrName>
                                        </p:attrNameLst>
                                      </p:cBhvr>
                                      <p:to>
                                        <p:strVal val="visible"/>
                                      </p:to>
                                    </p:set>
                                    <p:anim calcmode="lin" valueType="num">
                                      <p:cBhvr additive="base">
                                        <p:cTn id="25" dur="500" fill="hold"/>
                                        <p:tgtEl>
                                          <p:spTgt spid="126258"/>
                                        </p:tgtEl>
                                        <p:attrNameLst>
                                          <p:attrName>ppt_x</p:attrName>
                                        </p:attrNameLst>
                                      </p:cBhvr>
                                      <p:tavLst>
                                        <p:tav tm="0">
                                          <p:val>
                                            <p:strVal val="1+#ppt_w/2"/>
                                          </p:val>
                                        </p:tav>
                                        <p:tav tm="100000">
                                          <p:val>
                                            <p:strVal val="#ppt_x"/>
                                          </p:val>
                                        </p:tav>
                                      </p:tavLst>
                                    </p:anim>
                                    <p:anim calcmode="lin" valueType="num">
                                      <p:cBhvr additive="base">
                                        <p:cTn id="26" dur="500" fill="hold"/>
                                        <p:tgtEl>
                                          <p:spTgt spid="1262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6255"/>
                                        </p:tgtEl>
                                        <p:attrNameLst>
                                          <p:attrName>style.visibility</p:attrName>
                                        </p:attrNameLst>
                                      </p:cBhvr>
                                      <p:to>
                                        <p:strVal val="visible"/>
                                      </p:to>
                                    </p:set>
                                    <p:anim calcmode="lin" valueType="num">
                                      <p:cBhvr additive="base">
                                        <p:cTn id="31" dur="500" fill="hold"/>
                                        <p:tgtEl>
                                          <p:spTgt spid="126255"/>
                                        </p:tgtEl>
                                        <p:attrNameLst>
                                          <p:attrName>ppt_x</p:attrName>
                                        </p:attrNameLst>
                                      </p:cBhvr>
                                      <p:tavLst>
                                        <p:tav tm="0">
                                          <p:val>
                                            <p:strVal val="1+#ppt_w/2"/>
                                          </p:val>
                                        </p:tav>
                                        <p:tav tm="100000">
                                          <p:val>
                                            <p:strVal val="#ppt_x"/>
                                          </p:val>
                                        </p:tav>
                                      </p:tavLst>
                                    </p:anim>
                                    <p:anim calcmode="lin" valueType="num">
                                      <p:cBhvr additive="base">
                                        <p:cTn id="32" dur="500" fill="hold"/>
                                        <p:tgtEl>
                                          <p:spTgt spid="12625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243"/>
                                        </p:tgtEl>
                                        <p:attrNameLst>
                                          <p:attrName>style.visibility</p:attrName>
                                        </p:attrNameLst>
                                      </p:cBhvr>
                                      <p:to>
                                        <p:strVal val="visible"/>
                                      </p:to>
                                    </p:set>
                                    <p:anim calcmode="lin" valueType="num">
                                      <p:cBhvr additive="base">
                                        <p:cTn id="37" dur="500" fill="hold"/>
                                        <p:tgtEl>
                                          <p:spTgt spid="126243"/>
                                        </p:tgtEl>
                                        <p:attrNameLst>
                                          <p:attrName>ppt_x</p:attrName>
                                        </p:attrNameLst>
                                      </p:cBhvr>
                                      <p:tavLst>
                                        <p:tav tm="0">
                                          <p:val>
                                            <p:strVal val="0-#ppt_w/2"/>
                                          </p:val>
                                        </p:tav>
                                        <p:tav tm="100000">
                                          <p:val>
                                            <p:strVal val="#ppt_x"/>
                                          </p:val>
                                        </p:tav>
                                      </p:tavLst>
                                    </p:anim>
                                    <p:anim calcmode="lin" valueType="num">
                                      <p:cBhvr additive="base">
                                        <p:cTn id="38" dur="500" fill="hold"/>
                                        <p:tgtEl>
                                          <p:spTgt spid="12624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247"/>
                                        </p:tgtEl>
                                        <p:attrNameLst>
                                          <p:attrName>style.visibility</p:attrName>
                                        </p:attrNameLst>
                                      </p:cBhvr>
                                      <p:to>
                                        <p:strVal val="visible"/>
                                      </p:to>
                                    </p:set>
                                    <p:anim calcmode="lin" valueType="num">
                                      <p:cBhvr additive="base">
                                        <p:cTn id="43" dur="500" fill="hold"/>
                                        <p:tgtEl>
                                          <p:spTgt spid="126247"/>
                                        </p:tgtEl>
                                        <p:attrNameLst>
                                          <p:attrName>ppt_x</p:attrName>
                                        </p:attrNameLst>
                                      </p:cBhvr>
                                      <p:tavLst>
                                        <p:tav tm="0">
                                          <p:val>
                                            <p:strVal val="0-#ppt_w/2"/>
                                          </p:val>
                                        </p:tav>
                                        <p:tav tm="100000">
                                          <p:val>
                                            <p:strVal val="#ppt_x"/>
                                          </p:val>
                                        </p:tav>
                                      </p:tavLst>
                                    </p:anim>
                                    <p:anim calcmode="lin" valueType="num">
                                      <p:cBhvr additive="base">
                                        <p:cTn id="44" dur="500" fill="hold"/>
                                        <p:tgtEl>
                                          <p:spTgt spid="12624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251"/>
                                        </p:tgtEl>
                                        <p:attrNameLst>
                                          <p:attrName>style.visibility</p:attrName>
                                        </p:attrNameLst>
                                      </p:cBhvr>
                                      <p:to>
                                        <p:strVal val="visible"/>
                                      </p:to>
                                    </p:set>
                                    <p:anim calcmode="lin" valueType="num">
                                      <p:cBhvr additive="base">
                                        <p:cTn id="49" dur="500" fill="hold"/>
                                        <p:tgtEl>
                                          <p:spTgt spid="126251"/>
                                        </p:tgtEl>
                                        <p:attrNameLst>
                                          <p:attrName>ppt_x</p:attrName>
                                        </p:attrNameLst>
                                      </p:cBhvr>
                                      <p:tavLst>
                                        <p:tav tm="0">
                                          <p:val>
                                            <p:strVal val="0-#ppt_w/2"/>
                                          </p:val>
                                        </p:tav>
                                        <p:tav tm="100000">
                                          <p:val>
                                            <p:strVal val="#ppt_x"/>
                                          </p:val>
                                        </p:tav>
                                      </p:tavLst>
                                    </p:anim>
                                    <p:anim calcmode="lin" valueType="num">
                                      <p:cBhvr additive="base">
                                        <p:cTn id="50" dur="500" fill="hold"/>
                                        <p:tgtEl>
                                          <p:spTgt spid="12625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6239"/>
                                        </p:tgtEl>
                                        <p:attrNameLst>
                                          <p:attrName>style.visibility</p:attrName>
                                        </p:attrNameLst>
                                      </p:cBhvr>
                                      <p:to>
                                        <p:strVal val="visible"/>
                                      </p:to>
                                    </p:set>
                                    <p:anim calcmode="lin" valueType="num">
                                      <p:cBhvr additive="base">
                                        <p:cTn id="55" dur="500" fill="hold"/>
                                        <p:tgtEl>
                                          <p:spTgt spid="126239"/>
                                        </p:tgtEl>
                                        <p:attrNameLst>
                                          <p:attrName>ppt_x</p:attrName>
                                        </p:attrNameLst>
                                      </p:cBhvr>
                                      <p:tavLst>
                                        <p:tav tm="0">
                                          <p:val>
                                            <p:strVal val="0-#ppt_w/2"/>
                                          </p:val>
                                        </p:tav>
                                        <p:tav tm="100000">
                                          <p:val>
                                            <p:strVal val="#ppt_x"/>
                                          </p:val>
                                        </p:tav>
                                      </p:tavLst>
                                    </p:anim>
                                    <p:anim calcmode="lin" valueType="num">
                                      <p:cBhvr additive="base">
                                        <p:cTn id="56" dur="500" fill="hold"/>
                                        <p:tgtEl>
                                          <p:spTgt spid="126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09"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612775" y="228600"/>
            <a:ext cx="8153400" cy="990600"/>
          </a:xfrm>
        </p:spPr>
        <p:txBody>
          <a:bodyPr/>
          <a:lstStyle/>
          <a:p>
            <a:r>
              <a:rPr lang="en-US" smtClean="0"/>
              <a:t>Defining C++ Classes (cont.)</a:t>
            </a:r>
          </a:p>
        </p:txBody>
      </p:sp>
      <p:sp>
        <p:nvSpPr>
          <p:cNvPr id="56322" name="Content Placeholder 4"/>
          <p:cNvSpPr>
            <a:spLocks noGrp="1"/>
          </p:cNvSpPr>
          <p:nvPr>
            <p:ph sz="quarter" idx="1"/>
          </p:nvPr>
        </p:nvSpPr>
        <p:spPr>
          <a:xfrm>
            <a:off x="612775" y="1600200"/>
            <a:ext cx="8153400" cy="4495800"/>
          </a:xfrm>
        </p:spPr>
        <p:txBody>
          <a:bodyPr/>
          <a:lstStyle/>
          <a:p>
            <a:r>
              <a:rPr lang="en-US" smtClean="0"/>
              <a:t>To define a class completely, we must provide two things:</a:t>
            </a:r>
          </a:p>
          <a:p>
            <a:pPr lvl="1"/>
            <a:r>
              <a:rPr lang="en-US" smtClean="0"/>
              <a:t>a </a:t>
            </a:r>
            <a:r>
              <a:rPr lang="en-US" i="1" smtClean="0"/>
              <a:t>class definition</a:t>
            </a:r>
          </a:p>
          <a:p>
            <a:pPr marL="685800" lvl="2" indent="0">
              <a:buFont typeface="Wingdings" pitchFamily="2" charset="2"/>
              <a:buNone/>
            </a:pPr>
            <a:r>
              <a:rPr lang="en-US" smtClean="0"/>
              <a:t>The class definition describes the class to its users—the names of the operations and the internal data contents (the </a:t>
            </a:r>
            <a:r>
              <a:rPr lang="en-US" i="1" smtClean="0"/>
              <a:t>data members</a:t>
            </a:r>
            <a:r>
              <a:rPr lang="en-US" smtClean="0"/>
              <a:t>)</a:t>
            </a:r>
          </a:p>
          <a:p>
            <a:pPr lvl="1"/>
            <a:r>
              <a:rPr lang="en-US" smtClean="0"/>
              <a:t>a </a:t>
            </a:r>
            <a:r>
              <a:rPr lang="en-US" i="1" smtClean="0"/>
              <a:t>class implementation</a:t>
            </a:r>
          </a:p>
          <a:p>
            <a:pPr marL="685800" lvl="2" indent="0">
              <a:buFont typeface="Wingdings" pitchFamily="2" charset="2"/>
              <a:buNone/>
            </a:pPr>
            <a:r>
              <a:rPr lang="en-US" smtClean="0"/>
              <a:t>The class implementation provides the implementations of the operations (the </a:t>
            </a:r>
            <a:r>
              <a:rPr lang="en-US" i="1" smtClean="0"/>
              <a:t>member functions</a:t>
            </a:r>
            <a:r>
              <a:rPr lang="en-US" smtClean="0"/>
              <a:t>)</a:t>
            </a:r>
          </a:p>
          <a:p>
            <a:pPr lvl="1"/>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612775" y="228600"/>
            <a:ext cx="8153400" cy="990600"/>
          </a:xfrm>
        </p:spPr>
        <p:txBody>
          <a:bodyPr/>
          <a:lstStyle/>
          <a:p>
            <a:r>
              <a:rPr lang="en-US" smtClean="0"/>
              <a:t>Class Definition </a:t>
            </a:r>
          </a:p>
        </p:txBody>
      </p:sp>
      <p:sp>
        <p:nvSpPr>
          <p:cNvPr id="57346" name="Content Placeholder 4"/>
          <p:cNvSpPr>
            <a:spLocks noGrp="1"/>
          </p:cNvSpPr>
          <p:nvPr>
            <p:ph sz="quarter" idx="1"/>
          </p:nvPr>
        </p:nvSpPr>
        <p:spPr>
          <a:xfrm>
            <a:off x="612775" y="1600200"/>
            <a:ext cx="8153400" cy="4495800"/>
          </a:xfrm>
        </p:spPr>
        <p:txBody>
          <a:bodyPr/>
          <a:lstStyle/>
          <a:p>
            <a:r>
              <a:rPr lang="en-US" smtClean="0"/>
              <a:t>A class consists of members </a:t>
            </a:r>
          </a:p>
          <a:p>
            <a:pPr lvl="1"/>
            <a:r>
              <a:rPr lang="en-US" smtClean="0"/>
              <a:t>Data members</a:t>
            </a:r>
          </a:p>
          <a:p>
            <a:pPr lvl="2"/>
            <a:r>
              <a:rPr lang="en-US" smtClean="0"/>
              <a:t>also called data fields or attributes</a:t>
            </a:r>
          </a:p>
          <a:p>
            <a:pPr lvl="2"/>
            <a:r>
              <a:rPr lang="en-US" smtClean="0"/>
              <a:t>sometimes called </a:t>
            </a:r>
            <a:r>
              <a:rPr lang="en-US" i="1" smtClean="0"/>
              <a:t>instance variables </a:t>
            </a:r>
            <a:r>
              <a:rPr lang="en-US" smtClean="0"/>
              <a:t>because each class instance (object) has its own storage for them</a:t>
            </a:r>
          </a:p>
          <a:p>
            <a:pPr lvl="2"/>
            <a:r>
              <a:rPr lang="en-US" smtClean="0"/>
              <a:t>may be either primitive types or class types</a:t>
            </a:r>
          </a:p>
          <a:p>
            <a:pPr lvl="2"/>
            <a:r>
              <a:rPr lang="en-US" smtClean="0"/>
              <a:t>are </a:t>
            </a:r>
            <a:r>
              <a:rPr lang="en-US" i="1" smtClean="0"/>
              <a:t>private</a:t>
            </a:r>
            <a:r>
              <a:rPr lang="en-US" smtClean="0"/>
              <a:t> to hide implementation details</a:t>
            </a:r>
          </a:p>
          <a:p>
            <a:pPr lvl="1"/>
            <a:r>
              <a:rPr lang="en-US" smtClean="0"/>
              <a:t>Member functions</a:t>
            </a:r>
          </a:p>
          <a:p>
            <a:pPr lvl="2"/>
            <a:r>
              <a:rPr lang="en-US" smtClean="0"/>
              <a:t>also called operators, functions, or methods</a:t>
            </a:r>
          </a:p>
          <a:p>
            <a:pPr lvl="2"/>
            <a:r>
              <a:rPr lang="en-US" smtClean="0"/>
              <a:t>are </a:t>
            </a:r>
            <a:r>
              <a:rPr lang="en-US" i="1" smtClean="0"/>
              <a:t>public</a:t>
            </a:r>
            <a:r>
              <a:rPr lang="en-US" smtClean="0"/>
              <a:t> to be visible to users</a:t>
            </a:r>
            <a:endParaRPr lang="en-US" i="1" smtClean="0"/>
          </a:p>
          <a:p>
            <a:pPr lvl="1"/>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r>
              <a:rPr lang="en-US" smtClean="0"/>
              <a:t>Class Definition Example</a:t>
            </a:r>
          </a:p>
        </p:txBody>
      </p:sp>
      <p:sp>
        <p:nvSpPr>
          <p:cNvPr id="58370" name="Content Placeholder 2"/>
          <p:cNvSpPr>
            <a:spLocks noGrp="1"/>
          </p:cNvSpPr>
          <p:nvPr>
            <p:ph sz="quarter" idx="1"/>
          </p:nvPr>
        </p:nvSpPr>
        <p:spPr>
          <a:xfrm>
            <a:off x="612775" y="1600200"/>
            <a:ext cx="8153400" cy="4495800"/>
          </a:xfrm>
        </p:spPr>
        <p:txBody>
          <a:bodyPr/>
          <a:lstStyle/>
          <a:p>
            <a:pPr marL="742950" lvl="1" indent="-285750"/>
            <a:r>
              <a:rPr lang="en-US" sz="2300" dirty="0" smtClean="0"/>
              <a:t>The class </a:t>
            </a:r>
            <a:r>
              <a:rPr lang="en-US" sz="1700" dirty="0" smtClean="0">
                <a:latin typeface="Courier New" pitchFamily="49" charset="0"/>
                <a:cs typeface="Courier New" pitchFamily="49" charset="0"/>
              </a:rPr>
              <a:t>Clock</a:t>
            </a:r>
            <a:r>
              <a:rPr lang="en-US" sz="2300" dirty="0" smtClean="0"/>
              <a:t> describe a group of objects, each of which represents a time using a 12-hour clock</a:t>
            </a:r>
          </a:p>
          <a:p>
            <a:pPr marL="742950" lvl="1" indent="-285750"/>
            <a:r>
              <a:rPr lang="en-US" sz="2300" dirty="0" smtClean="0"/>
              <a:t>Operations that we want to perform on </a:t>
            </a:r>
            <a:r>
              <a:rPr lang="en-US" sz="1700" dirty="0" smtClean="0">
                <a:latin typeface="Courier New" pitchFamily="49" charset="0"/>
                <a:cs typeface="Courier New" pitchFamily="49" charset="0"/>
              </a:rPr>
              <a:t>Clock</a:t>
            </a:r>
            <a:r>
              <a:rPr lang="en-US" sz="2300" dirty="0" smtClean="0"/>
              <a:t> objects are setting the time, determining the values of hours, minutes, and seconds, and advancing the clock by one second</a:t>
            </a:r>
          </a:p>
        </p:txBody>
      </p:sp>
      <p:pic>
        <p:nvPicPr>
          <p:cNvPr id="58371" name="Picture 2"/>
          <p:cNvPicPr>
            <a:picLocks noChangeAspect="1" noChangeArrowheads="1"/>
          </p:cNvPicPr>
          <p:nvPr/>
        </p:nvPicPr>
        <p:blipFill>
          <a:blip r:embed="rId2"/>
          <a:srcRect/>
          <a:stretch>
            <a:fillRect/>
          </a:stretch>
        </p:blipFill>
        <p:spPr bwMode="auto">
          <a:xfrm>
            <a:off x="261938" y="3581400"/>
            <a:ext cx="8696325" cy="1981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Class Definition Example (cont.)</a:t>
            </a:r>
          </a:p>
        </p:txBody>
      </p:sp>
      <p:sp>
        <p:nvSpPr>
          <p:cNvPr id="59394" name="Content Placeholder 2"/>
          <p:cNvSpPr>
            <a:spLocks noGrp="1"/>
          </p:cNvSpPr>
          <p:nvPr>
            <p:ph sz="quarter" idx="1"/>
          </p:nvPr>
        </p:nvSpPr>
        <p:spPr>
          <a:xfrm>
            <a:off x="609600" y="1589088"/>
            <a:ext cx="3124200" cy="4964112"/>
          </a:xfrm>
        </p:spPr>
        <p:txBody>
          <a:bodyPr/>
          <a:lstStyle/>
          <a:p>
            <a:pPr marL="0" indent="0">
              <a:lnSpc>
                <a:spcPct val="80000"/>
              </a:lnSpc>
              <a:buFont typeface="Wingdings" pitchFamily="2" charset="2"/>
              <a:buNone/>
            </a:pPr>
            <a:r>
              <a:rPr lang="en-US" sz="2000" smtClean="0"/>
              <a:t>The class definition for </a:t>
            </a:r>
            <a:r>
              <a:rPr lang="en-US" sz="1500" smtClean="0">
                <a:latin typeface="Courier New" pitchFamily="49" charset="0"/>
                <a:cs typeface="Courier New" pitchFamily="49" charset="0"/>
              </a:rPr>
              <a:t>Clock</a:t>
            </a:r>
            <a:r>
              <a:rPr lang="en-US" sz="2000" smtClean="0"/>
              <a:t> in a header file, </a:t>
            </a:r>
            <a:r>
              <a:rPr lang="en-US" sz="1500" smtClean="0">
                <a:latin typeface="Courier New" pitchFamily="49" charset="0"/>
                <a:cs typeface="Courier New" pitchFamily="49" charset="0"/>
              </a:rPr>
              <a:t>Clock.h</a:t>
            </a:r>
          </a:p>
          <a:p>
            <a:pPr marL="0" indent="0">
              <a:lnSpc>
                <a:spcPct val="80000"/>
              </a:lnSpc>
            </a:pPr>
            <a:r>
              <a:rPr lang="en-US" sz="2000" smtClean="0"/>
              <a:t>The header file consists of only the member function declarations (the name and parameters)</a:t>
            </a:r>
          </a:p>
          <a:p>
            <a:pPr marL="0" indent="0">
              <a:lnSpc>
                <a:spcPct val="80000"/>
              </a:lnSpc>
            </a:pPr>
            <a:r>
              <a:rPr lang="en-US" sz="2000" smtClean="0"/>
              <a:t>The definition for class </a:t>
            </a:r>
            <a:r>
              <a:rPr lang="en-US" sz="1600" smtClean="0">
                <a:latin typeface="Courier New" pitchFamily="49" charset="0"/>
                <a:cs typeface="Courier New" pitchFamily="49" charset="0"/>
              </a:rPr>
              <a:t>Clock</a:t>
            </a:r>
            <a:r>
              <a:rPr lang="en-US" sz="2000" smtClean="0"/>
              <a:t> is enclosed in braces (</a:t>
            </a:r>
            <a:r>
              <a:rPr lang="en-US" sz="1600" smtClean="0">
                <a:latin typeface="Courier New" pitchFamily="49" charset="0"/>
                <a:cs typeface="Courier New" pitchFamily="49" charset="0"/>
              </a:rPr>
              <a:t>{</a:t>
            </a:r>
            <a:r>
              <a:rPr lang="en-US" sz="2000" smtClean="0"/>
              <a:t> </a:t>
            </a:r>
            <a:r>
              <a:rPr lang="en-US" sz="1600" smtClean="0">
                <a:latin typeface="Courier New" pitchFamily="49" charset="0"/>
                <a:cs typeface="Courier New" pitchFamily="49" charset="0"/>
              </a:rPr>
              <a:t>}</a:t>
            </a:r>
            <a:r>
              <a:rPr lang="en-US" sz="2000" smtClean="0"/>
              <a:t>) and there is a semicolon after the braces</a:t>
            </a:r>
          </a:p>
          <a:p>
            <a:pPr marL="0" indent="0">
              <a:lnSpc>
                <a:spcPct val="80000"/>
              </a:lnSpc>
            </a:pPr>
            <a:r>
              <a:rPr lang="en-US" sz="2000" smtClean="0"/>
              <a:t>The comments above each function declaration are introduced by </a:t>
            </a:r>
            <a:r>
              <a:rPr lang="en-US" sz="1600" smtClean="0">
                <a:latin typeface="Courier New" pitchFamily="49" charset="0"/>
                <a:cs typeface="Courier New" pitchFamily="49" charset="0"/>
              </a:rPr>
              <a:t>/**</a:t>
            </a:r>
            <a:r>
              <a:rPr lang="en-US" sz="2000" smtClean="0"/>
              <a:t> rather than simply </a:t>
            </a:r>
            <a:r>
              <a:rPr lang="en-US" sz="1600" smtClean="0"/>
              <a:t>/*</a:t>
            </a:r>
            <a:r>
              <a:rPr lang="en-US" sz="2000" smtClean="0"/>
              <a:t> (We will discuss this at the end of the section)</a:t>
            </a:r>
          </a:p>
        </p:txBody>
      </p:sp>
      <p:sp>
        <p:nvSpPr>
          <p:cNvPr id="59395" name="Content Placeholder 3"/>
          <p:cNvSpPr>
            <a:spLocks noGrp="1"/>
          </p:cNvSpPr>
          <p:nvPr>
            <p:ph sz="quarter" idx="2"/>
          </p:nvPr>
        </p:nvSpPr>
        <p:spPr>
          <a:xfrm>
            <a:off x="3886200" y="1589088"/>
            <a:ext cx="5029200" cy="5116512"/>
          </a:xfrm>
        </p:spPr>
        <p:txBody>
          <a:bodyPr/>
          <a:lstStyle/>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ifndef</a:t>
            </a:r>
            <a:r>
              <a:rPr lang="en-US" sz="1000" dirty="0" smtClean="0">
                <a:latin typeface="Courier New" pitchFamily="49" charset="0"/>
                <a:cs typeface="Courier New" pitchFamily="49" charset="0"/>
              </a:rPr>
              <a:t> CLOCK_H_</a:t>
            </a:r>
          </a:p>
          <a:p>
            <a:pPr marL="0" indent="0">
              <a:lnSpc>
                <a:spcPct val="80000"/>
              </a:lnSpc>
              <a:buFont typeface="Wingdings" pitchFamily="2" charset="2"/>
              <a:buNone/>
            </a:pPr>
            <a:r>
              <a:rPr lang="en-US" sz="1000" dirty="0" smtClean="0">
                <a:latin typeface="Courier New" pitchFamily="49" charset="0"/>
                <a:cs typeface="Courier New" pitchFamily="49" charset="0"/>
              </a:rPr>
              <a:t>#define CLOCK_H_</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The class Clock represents the time of day */</a:t>
            </a:r>
          </a:p>
          <a:p>
            <a:pPr marL="0" indent="0">
              <a:lnSpc>
                <a:spcPct val="80000"/>
              </a:lnSpc>
              <a:buFont typeface="Wingdings" pitchFamily="2" charset="2"/>
              <a:buNone/>
            </a:pPr>
            <a:r>
              <a:rPr lang="en-US" sz="1000" dirty="0" smtClean="0">
                <a:latin typeface="Courier New" pitchFamily="49" charset="0"/>
                <a:cs typeface="Courier New" pitchFamily="49" charset="0"/>
              </a:rPr>
              <a:t>class Clock {</a:t>
            </a:r>
          </a:p>
          <a:p>
            <a:pPr marL="0" indent="0">
              <a:lnSpc>
                <a:spcPct val="80000"/>
              </a:lnSpc>
              <a:buFont typeface="Wingdings" pitchFamily="2" charset="2"/>
              <a:buNone/>
            </a:pPr>
            <a:r>
              <a:rPr lang="en-US" sz="1000" dirty="0" smtClean="0">
                <a:latin typeface="Courier New" pitchFamily="49" charset="0"/>
                <a:cs typeface="Courier New" pitchFamily="49" charset="0"/>
              </a:rPr>
              <a:t>	public:</a:t>
            </a:r>
          </a:p>
          <a:p>
            <a:pPr marL="0" indent="0">
              <a:lnSpc>
                <a:spcPct val="80000"/>
              </a:lnSpc>
              <a:buFont typeface="Wingdings" pitchFamily="2" charset="2"/>
              <a:buNone/>
            </a:pPr>
            <a:r>
              <a:rPr lang="en-US" sz="1000" dirty="0" smtClean="0">
                <a:latin typeface="Courier New" pitchFamily="49" charset="0"/>
                <a:cs typeface="Courier New" pitchFamily="49" charset="0"/>
              </a:rPr>
              <a:t>		/** Set the clock */</a:t>
            </a:r>
          </a:p>
          <a:p>
            <a:pPr marL="0" indent="0">
              <a:lnSpc>
                <a:spcPct val="80000"/>
              </a:lnSpc>
              <a:buFont typeface="Wingdings" pitchFamily="2" charset="2"/>
              <a:buNone/>
            </a:pPr>
            <a:r>
              <a:rPr lang="en-US" sz="1000" dirty="0" smtClean="0">
                <a:latin typeface="Courier New" pitchFamily="49" charset="0"/>
                <a:cs typeface="Courier New" pitchFamily="49" charset="0"/>
              </a:rPr>
              <a:t>		void </a:t>
            </a:r>
            <a:r>
              <a:rPr lang="en-US" sz="1000" dirty="0" err="1" smtClean="0">
                <a:latin typeface="Courier New" pitchFamily="49" charset="0"/>
                <a:cs typeface="Courier New" pitchFamily="49" charset="0"/>
              </a:rPr>
              <a:t>set_clock</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hr</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min,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sec);</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hour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get_hours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minute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get_minutes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second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get_seconds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Advance the clock by one second */</a:t>
            </a:r>
          </a:p>
          <a:p>
            <a:pPr marL="0" indent="0">
              <a:lnSpc>
                <a:spcPct val="80000"/>
              </a:lnSpc>
              <a:buFont typeface="Wingdings" pitchFamily="2" charset="2"/>
              <a:buNone/>
            </a:pPr>
            <a:r>
              <a:rPr lang="en-US" sz="1000" dirty="0" smtClean="0">
                <a:latin typeface="Courier New" pitchFamily="49" charset="0"/>
                <a:cs typeface="Courier New" pitchFamily="49" charset="0"/>
              </a:rPr>
              <a:t>		void tick();</a:t>
            </a:r>
          </a:p>
          <a:p>
            <a:pPr marL="0" indent="0">
              <a:lnSpc>
                <a:spcPct val="80000"/>
              </a:lnSpc>
              <a:buFont typeface="Wingdings" pitchFamily="2" charset="2"/>
              <a:buNone/>
            </a:pPr>
            <a:r>
              <a:rPr lang="en-US" sz="1000" dirty="0" smtClean="0">
                <a:latin typeface="Courier New" pitchFamily="49" charset="0"/>
                <a:cs typeface="Courier New" pitchFamily="49" charset="0"/>
              </a:rPr>
              <a:t>	private:</a:t>
            </a:r>
          </a:p>
          <a:p>
            <a:pPr marL="0" indent="0">
              <a:lnSpc>
                <a:spcPct val="80000"/>
              </a:lnSpc>
              <a:buFont typeface="Wingdings" pitchFamily="2" charset="2"/>
              <a:buNone/>
            </a:pPr>
            <a:r>
              <a:rPr lang="en-US" sz="1000" dirty="0" smtClean="0">
                <a:latin typeface="Courier New" pitchFamily="49" charset="0"/>
                <a:cs typeface="Courier New" pitchFamily="49" charset="0"/>
              </a:rPr>
              <a:t>		// implementation details defined here</a:t>
            </a:r>
          </a:p>
          <a:p>
            <a:pPr marL="0" indent="0">
              <a:lnSpc>
                <a:spcPct val="80000"/>
              </a:lnSpc>
              <a:buFont typeface="Wingdings" pitchFamily="2" charset="2"/>
              <a:buNone/>
            </a:pPr>
            <a:r>
              <a:rPr lang="en-US" sz="1000" dirty="0" smtClean="0">
                <a:latin typeface="Courier New" pitchFamily="49" charset="0"/>
                <a:cs typeface="Courier New" pitchFamily="49" charset="0"/>
              </a:rPr>
              <a:t>};</a:t>
            </a:r>
          </a:p>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endif</a:t>
            </a:r>
            <a:endParaRPr lang="en-US" sz="1000" dirty="0" smtClean="0">
              <a:latin typeface="Courier New" pitchFamily="49" charset="0"/>
              <a:cs typeface="Courier New" pitchFamily="49" charset="0"/>
            </a:endParaRPr>
          </a:p>
        </p:txBody>
      </p:sp>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Class Definition Example (cont.)</a:t>
            </a:r>
          </a:p>
        </p:txBody>
      </p:sp>
      <p:sp>
        <p:nvSpPr>
          <p:cNvPr id="3" name="Content Placeholder 2"/>
          <p:cNvSpPr>
            <a:spLocks noGrp="1"/>
          </p:cNvSpPr>
          <p:nvPr>
            <p:ph sz="quarter" idx="1"/>
          </p:nvPr>
        </p:nvSpPr>
        <p:spPr>
          <a:xfrm>
            <a:off x="609600" y="1589088"/>
            <a:ext cx="3124200" cy="4964112"/>
          </a:xfrm>
        </p:spPr>
        <p:txBody>
          <a:bodyPr>
            <a:normAutofit fontScale="85000" lnSpcReduction="10000"/>
          </a:bodyPr>
          <a:lstStyle/>
          <a:p>
            <a:pPr>
              <a:defRPr/>
            </a:pPr>
            <a:r>
              <a:rPr lang="en-US" sz="3300" dirty="0" smtClean="0"/>
              <a:t>Preprocessor directives </a:t>
            </a:r>
            <a:r>
              <a:rPr lang="en-US" sz="2400" dirty="0" smtClean="0"/>
              <a: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ifndef</a:t>
            </a:r>
            <a:r>
              <a:rPr lang="en-US" sz="2400" dirty="0" smtClean="0"/>
              <a:t>, </a:t>
            </a:r>
            <a:r>
              <a:rPr lang="en-US" sz="2400" dirty="0" smtClean="0">
                <a:latin typeface="Courier New" pitchFamily="49" charset="0"/>
                <a:cs typeface="Courier New" pitchFamily="49" charset="0"/>
              </a:rPr>
              <a:t>#define</a:t>
            </a:r>
            <a:r>
              <a:rPr lang="en-US" sz="2400" dirty="0" smtClean="0"/>
              <a:t>, </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endif</a:t>
            </a:r>
            <a:r>
              <a:rPr lang="en-US" sz="3300" dirty="0" smtClean="0"/>
              <a:t>) prevent multiple definitions of the identifiers in the header file</a:t>
            </a:r>
          </a:p>
          <a:p>
            <a:pPr>
              <a:defRPr/>
            </a:pPr>
            <a:r>
              <a:rPr lang="en-US" sz="3300" dirty="0" smtClean="0"/>
              <a:t>(The header may be included in two different files that are both included by a third file)</a:t>
            </a:r>
          </a:p>
        </p:txBody>
      </p:sp>
      <p:sp>
        <p:nvSpPr>
          <p:cNvPr id="60419" name="Content Placeholder 3"/>
          <p:cNvSpPr>
            <a:spLocks noGrp="1"/>
          </p:cNvSpPr>
          <p:nvPr>
            <p:ph sz="quarter" idx="2"/>
          </p:nvPr>
        </p:nvSpPr>
        <p:spPr>
          <a:xfrm>
            <a:off x="3886200" y="1589088"/>
            <a:ext cx="5029200" cy="5116512"/>
          </a:xfrm>
        </p:spPr>
        <p:txBody>
          <a:bodyPr/>
          <a:lstStyle/>
          <a:p>
            <a:pPr marL="0" indent="0">
              <a:lnSpc>
                <a:spcPct val="80000"/>
              </a:lnSpc>
              <a:buFont typeface="Wingdings" pitchFamily="2" charset="2"/>
              <a:buNone/>
            </a:pPr>
            <a:r>
              <a:rPr lang="en-US" sz="1000" smtClean="0">
                <a:latin typeface="Courier New" pitchFamily="49" charset="0"/>
                <a:cs typeface="Courier New" pitchFamily="49" charset="0"/>
              </a:rPr>
              <a:t>#ifndef CLOCK_H_</a:t>
            </a:r>
          </a:p>
          <a:p>
            <a:pPr marL="0" indent="0">
              <a:lnSpc>
                <a:spcPct val="80000"/>
              </a:lnSpc>
              <a:buFont typeface="Wingdings" pitchFamily="2" charset="2"/>
              <a:buNone/>
            </a:pPr>
            <a:r>
              <a:rPr lang="en-US" sz="1000" smtClean="0">
                <a:latin typeface="Courier New" pitchFamily="49" charset="0"/>
                <a:cs typeface="Courier New" pitchFamily="49" charset="0"/>
              </a:rPr>
              <a:t>#define CLOCK_H_</a:t>
            </a:r>
          </a:p>
          <a:p>
            <a:pPr marL="0" indent="0">
              <a:lnSpc>
                <a:spcPct val="80000"/>
              </a:lnSpc>
              <a:buFont typeface="Wingdings" pitchFamily="2" charset="2"/>
              <a:buNone/>
            </a:pPr>
            <a:endParaRPr lang="en-US" sz="1000" smtClean="0">
              <a:latin typeface="Courier New" pitchFamily="49" charset="0"/>
              <a:cs typeface="Courier New" pitchFamily="49" charset="0"/>
            </a:endParaRPr>
          </a:p>
          <a:p>
            <a:pPr marL="0" indent="0">
              <a:lnSpc>
                <a:spcPct val="80000"/>
              </a:lnSpc>
              <a:buFont typeface="Wingdings" pitchFamily="2" charset="2"/>
              <a:buNone/>
            </a:pPr>
            <a:r>
              <a:rPr lang="en-US" sz="1000" smtClean="0">
                <a:latin typeface="Courier New" pitchFamily="49" charset="0"/>
                <a:cs typeface="Courier New" pitchFamily="49" charset="0"/>
              </a:rPr>
              <a:t>/** The class Clock represents the time of day */</a:t>
            </a:r>
          </a:p>
          <a:p>
            <a:pPr marL="0" indent="0">
              <a:lnSpc>
                <a:spcPct val="80000"/>
              </a:lnSpc>
              <a:buFont typeface="Wingdings" pitchFamily="2" charset="2"/>
              <a:buNone/>
            </a:pPr>
            <a:r>
              <a:rPr lang="en-US" sz="1000" smtClean="0">
                <a:latin typeface="Courier New" pitchFamily="49" charset="0"/>
                <a:cs typeface="Courier New" pitchFamily="49" charset="0"/>
              </a:rPr>
              <a:t>class Clock {</a:t>
            </a:r>
          </a:p>
          <a:p>
            <a:pPr marL="0" indent="0">
              <a:lnSpc>
                <a:spcPct val="80000"/>
              </a:lnSpc>
              <a:buFont typeface="Wingdings" pitchFamily="2" charset="2"/>
              <a:buNone/>
            </a:pPr>
            <a:r>
              <a:rPr lang="en-US" sz="1000" smtClean="0">
                <a:latin typeface="Courier New" pitchFamily="49" charset="0"/>
                <a:cs typeface="Courier New" pitchFamily="49" charset="0"/>
              </a:rPr>
              <a:t>	public:</a:t>
            </a:r>
          </a:p>
          <a:p>
            <a:pPr marL="0" indent="0">
              <a:lnSpc>
                <a:spcPct val="80000"/>
              </a:lnSpc>
              <a:buFont typeface="Wingdings" pitchFamily="2" charset="2"/>
              <a:buNone/>
            </a:pPr>
            <a:r>
              <a:rPr lang="en-US" sz="1000" smtClean="0">
                <a:latin typeface="Courier New" pitchFamily="49" charset="0"/>
                <a:cs typeface="Courier New" pitchFamily="49" charset="0"/>
              </a:rPr>
              <a:t>		/** Set the clock */</a:t>
            </a:r>
          </a:p>
          <a:p>
            <a:pPr marL="0" indent="0">
              <a:lnSpc>
                <a:spcPct val="80000"/>
              </a:lnSpc>
              <a:buFont typeface="Wingdings" pitchFamily="2" charset="2"/>
              <a:buNone/>
            </a:pPr>
            <a:r>
              <a:rPr lang="en-US" sz="1000" smtClean="0">
                <a:latin typeface="Courier New" pitchFamily="49" charset="0"/>
                <a:cs typeface="Courier New" pitchFamily="49" charset="0"/>
              </a:rPr>
              <a:t>		void set_clock(int hr, int min, int sec);</a:t>
            </a:r>
          </a:p>
          <a:p>
            <a:pPr marL="0" indent="0">
              <a:lnSpc>
                <a:spcPct val="80000"/>
              </a:lnSpc>
              <a:buFont typeface="Wingdings" pitchFamily="2" charset="2"/>
              <a:buNone/>
            </a:pPr>
            <a:endParaRPr lang="en-US" sz="1000" smtClean="0">
              <a:latin typeface="Courier New" pitchFamily="49" charset="0"/>
              <a:cs typeface="Courier New" pitchFamily="49" charset="0"/>
            </a:endParaRPr>
          </a:p>
          <a:p>
            <a:pPr marL="0" indent="0">
              <a:lnSpc>
                <a:spcPct val="80000"/>
              </a:lnSpc>
              <a:buFont typeface="Wingdings" pitchFamily="2" charset="2"/>
              <a:buNone/>
            </a:pPr>
            <a:r>
              <a:rPr lang="en-US" sz="1000" smtClean="0">
                <a:latin typeface="Courier New" pitchFamily="49" charset="0"/>
                <a:cs typeface="Courier New" pitchFamily="49" charset="0"/>
              </a:rPr>
              <a:t>		/** Get the current hour */</a:t>
            </a:r>
          </a:p>
          <a:p>
            <a:pPr marL="0" indent="0">
              <a:lnSpc>
                <a:spcPct val="80000"/>
              </a:lnSpc>
              <a:buFont typeface="Wingdings" pitchFamily="2" charset="2"/>
              <a:buNone/>
            </a:pPr>
            <a:r>
              <a:rPr lang="en-US" sz="1000" smtClean="0">
                <a:latin typeface="Courier New" pitchFamily="49" charset="0"/>
                <a:cs typeface="Courier New" pitchFamily="49" charset="0"/>
              </a:rPr>
              <a:t>		int get_hours() const;</a:t>
            </a:r>
          </a:p>
          <a:p>
            <a:pPr marL="0" indent="0">
              <a:lnSpc>
                <a:spcPct val="80000"/>
              </a:lnSpc>
              <a:buFont typeface="Wingdings" pitchFamily="2" charset="2"/>
              <a:buNone/>
            </a:pPr>
            <a:endParaRPr lang="en-US" sz="1000" smtClean="0">
              <a:latin typeface="Courier New" pitchFamily="49" charset="0"/>
              <a:cs typeface="Courier New" pitchFamily="49" charset="0"/>
            </a:endParaRPr>
          </a:p>
          <a:p>
            <a:pPr marL="0" indent="0">
              <a:lnSpc>
                <a:spcPct val="80000"/>
              </a:lnSpc>
              <a:buFont typeface="Wingdings" pitchFamily="2" charset="2"/>
              <a:buNone/>
            </a:pPr>
            <a:r>
              <a:rPr lang="en-US" sz="1000" smtClean="0">
                <a:latin typeface="Courier New" pitchFamily="49" charset="0"/>
                <a:cs typeface="Courier New" pitchFamily="49" charset="0"/>
              </a:rPr>
              <a:t>		/** Get the current minute */</a:t>
            </a:r>
          </a:p>
          <a:p>
            <a:pPr marL="0" indent="0">
              <a:lnSpc>
                <a:spcPct val="80000"/>
              </a:lnSpc>
              <a:buFont typeface="Wingdings" pitchFamily="2" charset="2"/>
              <a:buNone/>
            </a:pPr>
            <a:r>
              <a:rPr lang="en-US" sz="1000" smtClean="0">
                <a:latin typeface="Courier New" pitchFamily="49" charset="0"/>
                <a:cs typeface="Courier New" pitchFamily="49" charset="0"/>
              </a:rPr>
              <a:t>		int get_minutes() const;</a:t>
            </a:r>
          </a:p>
          <a:p>
            <a:pPr marL="0" indent="0">
              <a:lnSpc>
                <a:spcPct val="80000"/>
              </a:lnSpc>
              <a:buFont typeface="Wingdings" pitchFamily="2" charset="2"/>
              <a:buNone/>
            </a:pPr>
            <a:endParaRPr lang="en-US" sz="1000" smtClean="0">
              <a:latin typeface="Courier New" pitchFamily="49" charset="0"/>
              <a:cs typeface="Courier New" pitchFamily="49" charset="0"/>
            </a:endParaRPr>
          </a:p>
          <a:p>
            <a:pPr marL="0" indent="0">
              <a:lnSpc>
                <a:spcPct val="80000"/>
              </a:lnSpc>
              <a:buFont typeface="Wingdings" pitchFamily="2" charset="2"/>
              <a:buNone/>
            </a:pPr>
            <a:r>
              <a:rPr lang="en-US" sz="1000" smtClean="0">
                <a:latin typeface="Courier New" pitchFamily="49" charset="0"/>
                <a:cs typeface="Courier New" pitchFamily="49" charset="0"/>
              </a:rPr>
              <a:t>		/** Get the current second */</a:t>
            </a:r>
          </a:p>
          <a:p>
            <a:pPr marL="0" indent="0">
              <a:lnSpc>
                <a:spcPct val="80000"/>
              </a:lnSpc>
              <a:buFont typeface="Wingdings" pitchFamily="2" charset="2"/>
              <a:buNone/>
            </a:pPr>
            <a:r>
              <a:rPr lang="en-US" sz="1000" smtClean="0">
                <a:latin typeface="Courier New" pitchFamily="49" charset="0"/>
                <a:cs typeface="Courier New" pitchFamily="49" charset="0"/>
              </a:rPr>
              <a:t>		int get_seconds() const;</a:t>
            </a:r>
          </a:p>
          <a:p>
            <a:pPr marL="0" indent="0">
              <a:lnSpc>
                <a:spcPct val="80000"/>
              </a:lnSpc>
              <a:buFont typeface="Wingdings" pitchFamily="2" charset="2"/>
              <a:buNone/>
            </a:pPr>
            <a:endParaRPr lang="en-US" sz="1000" smtClean="0">
              <a:latin typeface="Courier New" pitchFamily="49" charset="0"/>
              <a:cs typeface="Courier New" pitchFamily="49" charset="0"/>
            </a:endParaRPr>
          </a:p>
          <a:p>
            <a:pPr marL="0" indent="0">
              <a:lnSpc>
                <a:spcPct val="80000"/>
              </a:lnSpc>
              <a:buFont typeface="Wingdings" pitchFamily="2" charset="2"/>
              <a:buNone/>
            </a:pPr>
            <a:r>
              <a:rPr lang="en-US" sz="1000" smtClean="0">
                <a:latin typeface="Courier New" pitchFamily="49" charset="0"/>
                <a:cs typeface="Courier New" pitchFamily="49" charset="0"/>
              </a:rPr>
              <a:t>		/** Advance the clock by one second */</a:t>
            </a:r>
          </a:p>
          <a:p>
            <a:pPr marL="0" indent="0">
              <a:lnSpc>
                <a:spcPct val="80000"/>
              </a:lnSpc>
              <a:buFont typeface="Wingdings" pitchFamily="2" charset="2"/>
              <a:buNone/>
            </a:pPr>
            <a:r>
              <a:rPr lang="en-US" sz="1000" smtClean="0">
                <a:latin typeface="Courier New" pitchFamily="49" charset="0"/>
                <a:cs typeface="Courier New" pitchFamily="49" charset="0"/>
              </a:rPr>
              <a:t>		void tick();</a:t>
            </a:r>
          </a:p>
          <a:p>
            <a:pPr marL="0" indent="0">
              <a:lnSpc>
                <a:spcPct val="80000"/>
              </a:lnSpc>
              <a:buFont typeface="Wingdings" pitchFamily="2" charset="2"/>
              <a:buNone/>
            </a:pPr>
            <a:r>
              <a:rPr lang="en-US" sz="1000" smtClean="0">
                <a:latin typeface="Courier New" pitchFamily="49" charset="0"/>
                <a:cs typeface="Courier New" pitchFamily="49" charset="0"/>
              </a:rPr>
              <a:t>	private:</a:t>
            </a:r>
          </a:p>
          <a:p>
            <a:pPr marL="0" indent="0">
              <a:lnSpc>
                <a:spcPct val="80000"/>
              </a:lnSpc>
              <a:buFont typeface="Wingdings" pitchFamily="2" charset="2"/>
              <a:buNone/>
            </a:pPr>
            <a:r>
              <a:rPr lang="en-US" sz="1000" smtClean="0">
                <a:latin typeface="Courier New" pitchFamily="49" charset="0"/>
                <a:cs typeface="Courier New" pitchFamily="49" charset="0"/>
              </a:rPr>
              <a:t>		// implementation details defined here</a:t>
            </a:r>
          </a:p>
          <a:p>
            <a:pPr marL="0" indent="0">
              <a:lnSpc>
                <a:spcPct val="80000"/>
              </a:lnSpc>
              <a:buFont typeface="Wingdings" pitchFamily="2" charset="2"/>
              <a:buNone/>
            </a:pPr>
            <a:r>
              <a:rPr lang="en-US" sz="1000" smtClean="0">
                <a:latin typeface="Courier New" pitchFamily="49" charset="0"/>
                <a:cs typeface="Courier New" pitchFamily="49" charset="0"/>
              </a:rPr>
              <a:t>};</a:t>
            </a:r>
          </a:p>
          <a:p>
            <a:pPr marL="0" indent="0">
              <a:lnSpc>
                <a:spcPct val="80000"/>
              </a:lnSpc>
              <a:buFont typeface="Wingdings" pitchFamily="2" charset="2"/>
              <a:buNone/>
            </a:pPr>
            <a:r>
              <a:rPr lang="en-US" sz="1000" smtClean="0">
                <a:latin typeface="Courier New" pitchFamily="49" charset="0"/>
                <a:cs typeface="Courier New" pitchFamily="49" charset="0"/>
              </a:rPr>
              <a:t>#endif</a:t>
            </a:r>
          </a:p>
        </p:txBody>
      </p:sp>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Class Definition Example (cont.)</a:t>
            </a:r>
          </a:p>
        </p:txBody>
      </p:sp>
      <p:sp>
        <p:nvSpPr>
          <p:cNvPr id="61442" name="Content Placeholder 3"/>
          <p:cNvSpPr>
            <a:spLocks noGrp="1"/>
          </p:cNvSpPr>
          <p:nvPr>
            <p:ph sz="quarter" idx="2"/>
          </p:nvPr>
        </p:nvSpPr>
        <p:spPr>
          <a:xfrm>
            <a:off x="3886200" y="1589088"/>
            <a:ext cx="5029200" cy="5116512"/>
          </a:xfrm>
        </p:spPr>
        <p:txBody>
          <a:bodyPr/>
          <a:lstStyle/>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ifndef</a:t>
            </a:r>
            <a:r>
              <a:rPr lang="en-US" sz="1000" dirty="0" smtClean="0">
                <a:latin typeface="Courier New" pitchFamily="49" charset="0"/>
                <a:cs typeface="Courier New" pitchFamily="49" charset="0"/>
              </a:rPr>
              <a:t> CLOCK_H_</a:t>
            </a:r>
          </a:p>
          <a:p>
            <a:pPr marL="0" indent="0">
              <a:lnSpc>
                <a:spcPct val="80000"/>
              </a:lnSpc>
              <a:buFont typeface="Wingdings" pitchFamily="2" charset="2"/>
              <a:buNone/>
            </a:pPr>
            <a:r>
              <a:rPr lang="en-US" sz="1000" dirty="0" smtClean="0">
                <a:latin typeface="Courier New" pitchFamily="49" charset="0"/>
                <a:cs typeface="Courier New" pitchFamily="49" charset="0"/>
              </a:rPr>
              <a:t>#define CLOCK_H_</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The class Clock represents the time of day */</a:t>
            </a:r>
          </a:p>
          <a:p>
            <a:pPr marL="0" indent="0">
              <a:lnSpc>
                <a:spcPct val="80000"/>
              </a:lnSpc>
              <a:buFont typeface="Wingdings" pitchFamily="2" charset="2"/>
              <a:buNone/>
            </a:pPr>
            <a:r>
              <a:rPr lang="en-US" sz="1000" dirty="0" smtClean="0">
                <a:latin typeface="Courier New" pitchFamily="49" charset="0"/>
                <a:cs typeface="Courier New" pitchFamily="49" charset="0"/>
              </a:rPr>
              <a:t>class Clock {</a:t>
            </a:r>
          </a:p>
          <a:p>
            <a:pPr marL="0" indent="0">
              <a:lnSpc>
                <a:spcPct val="80000"/>
              </a:lnSpc>
              <a:buFont typeface="Wingdings" pitchFamily="2" charset="2"/>
              <a:buNone/>
            </a:pPr>
            <a:r>
              <a:rPr lang="en-US" sz="1000" dirty="0" smtClean="0">
                <a:latin typeface="Courier New" pitchFamily="49" charset="0"/>
                <a:cs typeface="Courier New" pitchFamily="49" charset="0"/>
              </a:rPr>
              <a:t>	public:</a:t>
            </a:r>
          </a:p>
          <a:p>
            <a:pPr marL="0" indent="0">
              <a:lnSpc>
                <a:spcPct val="80000"/>
              </a:lnSpc>
              <a:buFont typeface="Wingdings" pitchFamily="2" charset="2"/>
              <a:buNone/>
            </a:pPr>
            <a:r>
              <a:rPr lang="en-US" sz="1000" dirty="0" smtClean="0">
                <a:latin typeface="Courier New" pitchFamily="49" charset="0"/>
                <a:cs typeface="Courier New" pitchFamily="49" charset="0"/>
              </a:rPr>
              <a:t>		/** Set the clock */</a:t>
            </a:r>
          </a:p>
          <a:p>
            <a:pPr marL="0" indent="0">
              <a:lnSpc>
                <a:spcPct val="80000"/>
              </a:lnSpc>
              <a:buFont typeface="Wingdings" pitchFamily="2" charset="2"/>
              <a:buNone/>
            </a:pPr>
            <a:r>
              <a:rPr lang="en-US" sz="1000" dirty="0" smtClean="0">
                <a:latin typeface="Courier New" pitchFamily="49" charset="0"/>
                <a:cs typeface="Courier New" pitchFamily="49" charset="0"/>
              </a:rPr>
              <a:t>		void </a:t>
            </a:r>
            <a:r>
              <a:rPr lang="en-US" sz="1000" dirty="0" err="1" smtClean="0">
                <a:latin typeface="Courier New" pitchFamily="49" charset="0"/>
                <a:cs typeface="Courier New" pitchFamily="49" charset="0"/>
              </a:rPr>
              <a:t>set_clock</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hr</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min,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sec);</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hour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get_hours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minute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get_minutes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second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get_seconds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Advance the clock by one second */</a:t>
            </a:r>
          </a:p>
          <a:p>
            <a:pPr marL="0" indent="0">
              <a:lnSpc>
                <a:spcPct val="80000"/>
              </a:lnSpc>
              <a:buFont typeface="Wingdings" pitchFamily="2" charset="2"/>
              <a:buNone/>
            </a:pPr>
            <a:r>
              <a:rPr lang="en-US" sz="1000" dirty="0" smtClean="0">
                <a:latin typeface="Courier New" pitchFamily="49" charset="0"/>
                <a:cs typeface="Courier New" pitchFamily="49" charset="0"/>
              </a:rPr>
              <a:t>		void tick();</a:t>
            </a:r>
          </a:p>
          <a:p>
            <a:pPr marL="0" indent="0">
              <a:lnSpc>
                <a:spcPct val="80000"/>
              </a:lnSpc>
              <a:buFont typeface="Wingdings" pitchFamily="2" charset="2"/>
              <a:buNone/>
            </a:pPr>
            <a:r>
              <a:rPr lang="en-US" sz="1000" dirty="0" smtClean="0">
                <a:latin typeface="Courier New" pitchFamily="49" charset="0"/>
                <a:cs typeface="Courier New" pitchFamily="49" charset="0"/>
              </a:rPr>
              <a:t>	private:</a:t>
            </a:r>
          </a:p>
          <a:p>
            <a:pPr marL="0" indent="0">
              <a:lnSpc>
                <a:spcPct val="80000"/>
              </a:lnSpc>
              <a:buFont typeface="Wingdings" pitchFamily="2" charset="2"/>
              <a:buNone/>
            </a:pPr>
            <a:r>
              <a:rPr lang="en-US" sz="1000" dirty="0" smtClean="0">
                <a:latin typeface="Courier New" pitchFamily="49" charset="0"/>
                <a:cs typeface="Courier New" pitchFamily="49" charset="0"/>
              </a:rPr>
              <a:t>		// implementation details defined here</a:t>
            </a:r>
          </a:p>
          <a:p>
            <a:pPr marL="0" indent="0">
              <a:lnSpc>
                <a:spcPct val="80000"/>
              </a:lnSpc>
              <a:buFont typeface="Wingdings" pitchFamily="2" charset="2"/>
              <a:buNone/>
            </a:pPr>
            <a:r>
              <a:rPr lang="en-US" sz="1000" dirty="0" smtClean="0">
                <a:latin typeface="Courier New" pitchFamily="49" charset="0"/>
                <a:cs typeface="Courier New" pitchFamily="49" charset="0"/>
              </a:rPr>
              <a:t>};</a:t>
            </a:r>
          </a:p>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endif</a:t>
            </a:r>
            <a:endParaRPr lang="en-US" sz="1000" dirty="0" smtClean="0">
              <a:latin typeface="Courier New" pitchFamily="49" charset="0"/>
              <a:cs typeface="Courier New" pitchFamily="49" charset="0"/>
            </a:endParaRPr>
          </a:p>
        </p:txBody>
      </p:sp>
      <p:graphicFrame>
        <p:nvGraphicFramePr>
          <p:cNvPr id="6" name="Content Placeholder 5"/>
          <p:cNvGraphicFramePr>
            <a:graphicFrameLocks noGrp="1"/>
          </p:cNvGraphicFramePr>
          <p:nvPr>
            <p:ph sz="quarter" idx="1"/>
          </p:nvPr>
        </p:nvGraphicFramePr>
        <p:xfrm>
          <a:off x="419100" y="4800600"/>
          <a:ext cx="3467100" cy="153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 y="1676400"/>
            <a:ext cx="3124200" cy="4419600"/>
          </a:xfrm>
          <a:prstGeom prst="rect">
            <a:avLst/>
          </a:prstGeom>
          <a:noFill/>
        </p:spPr>
        <p:txBody>
          <a:bodyPr>
            <a:normAutofit/>
          </a:bodyPr>
          <a:lstStyle/>
          <a:p>
            <a:pPr marL="285750" indent="-285750">
              <a:buFont typeface="Arial" pitchFamily="34" charset="0"/>
              <a:buChar char="•"/>
              <a:defRPr/>
            </a:pPr>
            <a:r>
              <a:rPr lang="en-US" sz="2000" dirty="0">
                <a:latin typeface="+mn-lt"/>
              </a:rPr>
              <a:t>Any preprocessor directive identifier may be used</a:t>
            </a:r>
          </a:p>
          <a:p>
            <a:pPr marL="285750" indent="-285750">
              <a:buFont typeface="Arial" pitchFamily="34" charset="0"/>
              <a:buChar char="•"/>
              <a:defRPr/>
            </a:pPr>
            <a:r>
              <a:rPr lang="en-US" sz="2000" dirty="0">
                <a:latin typeface="+mn-lt"/>
              </a:rPr>
              <a:t>However, common convention is to use the file name in uppercase replacing the period with an underscore and appending a trailing underscore</a:t>
            </a:r>
          </a:p>
        </p:txBody>
      </p:sp>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a:xfrm>
            <a:off x="612775" y="228600"/>
            <a:ext cx="8153400" cy="990600"/>
          </a:xfrm>
        </p:spPr>
        <p:txBody>
          <a:bodyPr/>
          <a:lstStyle/>
          <a:p>
            <a:r>
              <a:rPr lang="en-US" sz="4000" smtClean="0"/>
              <a:t>The </a:t>
            </a:r>
            <a:r>
              <a:rPr lang="en-US" sz="3200" smtClean="0">
                <a:latin typeface="Courier New" pitchFamily="49" charset="0"/>
                <a:cs typeface="Courier New" pitchFamily="49" charset="0"/>
              </a:rPr>
              <a:t>public</a:t>
            </a:r>
            <a:r>
              <a:rPr lang="en-US" sz="4000" smtClean="0"/>
              <a:t> and </a:t>
            </a:r>
            <a:r>
              <a:rPr lang="en-US" sz="3200" smtClean="0">
                <a:latin typeface="Courier New" pitchFamily="49" charset="0"/>
                <a:cs typeface="Courier New" pitchFamily="49" charset="0"/>
              </a:rPr>
              <a:t>private</a:t>
            </a:r>
            <a:r>
              <a:rPr lang="en-US" sz="4000" smtClean="0"/>
              <a:t> Parts</a:t>
            </a:r>
          </a:p>
        </p:txBody>
      </p:sp>
      <p:sp>
        <p:nvSpPr>
          <p:cNvPr id="62466" name="Content Placeholder 5"/>
          <p:cNvSpPr>
            <a:spLocks noGrp="1"/>
          </p:cNvSpPr>
          <p:nvPr>
            <p:ph sz="quarter" idx="1"/>
          </p:nvPr>
        </p:nvSpPr>
        <p:spPr>
          <a:xfrm>
            <a:off x="612775" y="1600200"/>
            <a:ext cx="8153400" cy="4495800"/>
          </a:xfrm>
        </p:spPr>
        <p:txBody>
          <a:bodyPr/>
          <a:lstStyle/>
          <a:p>
            <a:r>
              <a:rPr lang="en-US" smtClean="0"/>
              <a:t>The keywords </a:t>
            </a:r>
            <a:r>
              <a:rPr lang="en-US" sz="2400" smtClean="0">
                <a:latin typeface="Courier New" pitchFamily="49" charset="0"/>
                <a:cs typeface="Courier New" pitchFamily="49" charset="0"/>
              </a:rPr>
              <a:t>public</a:t>
            </a:r>
            <a:r>
              <a:rPr lang="en-US" sz="2400" smtClean="0"/>
              <a:t> </a:t>
            </a:r>
            <a:r>
              <a:rPr lang="en-US" smtClean="0"/>
              <a:t>and </a:t>
            </a:r>
            <a:r>
              <a:rPr lang="en-US" sz="2400" smtClean="0">
                <a:latin typeface="Courier New" pitchFamily="49" charset="0"/>
                <a:cs typeface="Courier New" pitchFamily="49" charset="0"/>
              </a:rPr>
              <a:t>private</a:t>
            </a:r>
            <a:r>
              <a:rPr lang="en-US" smtClean="0"/>
              <a:t> are known as </a:t>
            </a:r>
            <a:r>
              <a:rPr lang="en-US" i="1" smtClean="0"/>
              <a:t>access specifiers</a:t>
            </a:r>
          </a:p>
          <a:p>
            <a:r>
              <a:rPr lang="en-US" smtClean="0"/>
              <a:t>Members declared in the public part of the class definition can be accessed by any other class</a:t>
            </a:r>
          </a:p>
          <a:p>
            <a:r>
              <a:rPr lang="en-US" smtClean="0"/>
              <a:t>Members declared in the private part can be accessed directly only within class </a:t>
            </a:r>
            <a:r>
              <a:rPr lang="en-US" sz="2400" smtClean="0">
                <a:latin typeface="Courier New" pitchFamily="49" charset="0"/>
                <a:cs typeface="Courier New" pitchFamily="49" charset="0"/>
              </a:rPr>
              <a:t>Clock</a:t>
            </a:r>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a:defRPr/>
            </a:pPr>
            <a:r>
              <a:rPr lang="en-US" dirty="0" smtClean="0"/>
              <a:t>The </a:t>
            </a:r>
            <a:r>
              <a:rPr lang="en-US" sz="3600" dirty="0" smtClean="0">
                <a:latin typeface="Courier New" pitchFamily="49" charset="0"/>
                <a:cs typeface="Courier New" pitchFamily="49" charset="0"/>
              </a:rPr>
              <a:t>public</a:t>
            </a:r>
            <a:r>
              <a:rPr lang="en-US" dirty="0" smtClean="0"/>
              <a:t> and </a:t>
            </a:r>
            <a:r>
              <a:rPr lang="en-US" sz="3600" dirty="0" smtClean="0">
                <a:latin typeface="Courier New" pitchFamily="49" charset="0"/>
                <a:cs typeface="Courier New" pitchFamily="49" charset="0"/>
              </a:rPr>
              <a:t>private</a:t>
            </a:r>
            <a:r>
              <a:rPr lang="en-US" dirty="0" smtClean="0"/>
              <a:t> </a:t>
            </a:r>
            <a:r>
              <a:rPr lang="en-US" dirty="0"/>
              <a:t>Parts (cont.)</a:t>
            </a:r>
          </a:p>
        </p:txBody>
      </p:sp>
      <p:sp>
        <p:nvSpPr>
          <p:cNvPr id="63490" name="Content Placeholder 5"/>
          <p:cNvSpPr>
            <a:spLocks noGrp="1"/>
          </p:cNvSpPr>
          <p:nvPr>
            <p:ph sz="quarter" idx="1"/>
          </p:nvPr>
        </p:nvSpPr>
        <p:spPr>
          <a:xfrm>
            <a:off x="612775" y="1600200"/>
            <a:ext cx="8153400" cy="4495800"/>
          </a:xfrm>
        </p:spPr>
        <p:txBody>
          <a:bodyPr/>
          <a:lstStyle/>
          <a:p>
            <a:r>
              <a:rPr lang="en-US" smtClean="0"/>
              <a:t>Information hiding does not mean that the </a:t>
            </a:r>
            <a:r>
              <a:rPr lang="en-US" i="1" smtClean="0"/>
              <a:t>client programmer </a:t>
            </a:r>
            <a:r>
              <a:rPr lang="en-US" smtClean="0"/>
              <a:t>(the programmer who uses the class) cannot see the information in the private declarations</a:t>
            </a:r>
          </a:p>
          <a:p>
            <a:r>
              <a:rPr lang="en-US" smtClean="0"/>
              <a:t>The client programmer can view the private declarations</a:t>
            </a:r>
          </a:p>
          <a:p>
            <a:r>
              <a:rPr lang="en-US" smtClean="0"/>
              <a:t>However, this information is not directly accessible in the client program</a:t>
            </a:r>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a:defRPr/>
            </a:pPr>
            <a:r>
              <a:rPr lang="en-US" dirty="0" smtClean="0"/>
              <a:t>The </a:t>
            </a:r>
            <a:r>
              <a:rPr lang="en-US" sz="3600" dirty="0" smtClean="0">
                <a:latin typeface="Courier New" pitchFamily="49" charset="0"/>
                <a:cs typeface="Courier New" pitchFamily="49" charset="0"/>
              </a:rPr>
              <a:t>public</a:t>
            </a:r>
            <a:r>
              <a:rPr lang="en-US" dirty="0" smtClean="0"/>
              <a:t> and </a:t>
            </a:r>
            <a:r>
              <a:rPr lang="en-US" sz="3600" dirty="0" smtClean="0">
                <a:latin typeface="Courier New" pitchFamily="49" charset="0"/>
                <a:cs typeface="Courier New" pitchFamily="49" charset="0"/>
              </a:rPr>
              <a:t>private</a:t>
            </a:r>
            <a:r>
              <a:rPr lang="en-US" dirty="0" smtClean="0"/>
              <a:t> </a:t>
            </a:r>
            <a:r>
              <a:rPr lang="en-US" dirty="0"/>
              <a:t>Parts (cont.)</a:t>
            </a:r>
          </a:p>
        </p:txBody>
      </p:sp>
      <p:sp>
        <p:nvSpPr>
          <p:cNvPr id="64514" name="Content Placeholder 5"/>
          <p:cNvSpPr>
            <a:spLocks noGrp="1"/>
          </p:cNvSpPr>
          <p:nvPr>
            <p:ph sz="quarter" idx="1"/>
          </p:nvPr>
        </p:nvSpPr>
        <p:spPr>
          <a:xfrm>
            <a:off x="612775" y="1600200"/>
            <a:ext cx="8153400" cy="4495800"/>
          </a:xfrm>
        </p:spPr>
        <p:txBody>
          <a:bodyPr/>
          <a:lstStyle/>
          <a:p>
            <a:r>
              <a:rPr lang="en-US" smtClean="0"/>
              <a:t>We have two choices for storing the time in our class:</a:t>
            </a:r>
          </a:p>
          <a:p>
            <a:pPr lvl="1"/>
            <a:r>
              <a:rPr lang="en-US" smtClean="0"/>
              <a:t>Provide separate data fields for hours, minutes, and seconds</a:t>
            </a:r>
          </a:p>
          <a:p>
            <a:pPr lvl="1"/>
            <a:r>
              <a:rPr lang="en-US" smtClean="0"/>
              <a:t>Provide a single data field that contains the number of seconds since midnight</a:t>
            </a:r>
          </a:p>
          <a:p>
            <a:r>
              <a:rPr lang="en-US" smtClean="0"/>
              <a:t>We choose the first, which simplifies implementation of all member functions except for </a:t>
            </a:r>
            <a:r>
              <a:rPr lang="en-US" sz="2400" smtClean="0">
                <a:latin typeface="Courier New" pitchFamily="49" charset="0"/>
                <a:cs typeface="Courier New" pitchFamily="49" charset="0"/>
              </a:rPr>
              <a:t>tick()</a:t>
            </a:r>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a:defRPr/>
            </a:pPr>
            <a:r>
              <a:rPr lang="en-US" dirty="0" smtClean="0"/>
              <a:t>The </a:t>
            </a:r>
            <a:r>
              <a:rPr lang="en-US" sz="3600" dirty="0" smtClean="0">
                <a:latin typeface="Courier New" pitchFamily="49" charset="0"/>
                <a:cs typeface="Courier New" pitchFamily="49" charset="0"/>
              </a:rPr>
              <a:t>public</a:t>
            </a:r>
            <a:r>
              <a:rPr lang="en-US" dirty="0" smtClean="0"/>
              <a:t> and </a:t>
            </a:r>
            <a:r>
              <a:rPr lang="en-US" sz="3600" dirty="0" smtClean="0">
                <a:latin typeface="Courier New" pitchFamily="49" charset="0"/>
                <a:cs typeface="Courier New" pitchFamily="49" charset="0"/>
              </a:rPr>
              <a:t>private</a:t>
            </a:r>
            <a:r>
              <a:rPr lang="en-US" dirty="0" smtClean="0"/>
              <a:t> </a:t>
            </a:r>
            <a:r>
              <a:rPr lang="en-US" dirty="0"/>
              <a:t>Parts (cont.)</a:t>
            </a:r>
          </a:p>
        </p:txBody>
      </p:sp>
      <p:sp>
        <p:nvSpPr>
          <p:cNvPr id="65538" name="Content Placeholder 5"/>
          <p:cNvSpPr>
            <a:spLocks noGrp="1"/>
          </p:cNvSpPr>
          <p:nvPr>
            <p:ph sz="quarter" idx="1"/>
          </p:nvPr>
        </p:nvSpPr>
        <p:spPr>
          <a:xfrm>
            <a:off x="612775" y="1600200"/>
            <a:ext cx="8153400" cy="4495800"/>
          </a:xfrm>
        </p:spPr>
        <p:txBody>
          <a:bodyPr/>
          <a:lstStyle/>
          <a:p>
            <a:r>
              <a:rPr lang="en-US" dirty="0" smtClean="0"/>
              <a:t>After the keyword </a:t>
            </a:r>
            <a:r>
              <a:rPr lang="en-US" sz="2400" dirty="0" smtClean="0">
                <a:latin typeface="Courier New" pitchFamily="49" charset="0"/>
                <a:cs typeface="Courier New" pitchFamily="49" charset="0"/>
              </a:rPr>
              <a:t>private</a:t>
            </a:r>
            <a:r>
              <a:rPr lang="en-US" sz="2400" dirty="0" smtClean="0"/>
              <a:t> </a:t>
            </a:r>
            <a:r>
              <a:rPr lang="en-US" dirty="0" smtClean="0"/>
              <a:t>in our header we insert the following:</a:t>
            </a:r>
          </a:p>
          <a:p>
            <a:pPr marL="641350" lvl="2" indent="0">
              <a:buFont typeface="Wingdings" pitchFamily="2" charset="2"/>
              <a:buNone/>
            </a:pPr>
            <a:endParaRPr lang="en-US" sz="2000" dirty="0" smtClean="0">
              <a:latin typeface="Courier New" pitchFamily="49" charset="0"/>
              <a:cs typeface="Courier New" pitchFamily="49" charset="0"/>
            </a:endParaRPr>
          </a:p>
          <a:p>
            <a:pPr marL="641350" lvl="2" indent="0">
              <a:buFont typeface="Wingdings" pitchFamily="2" charset="2"/>
              <a:buNone/>
            </a:pP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The hours since midnight or noon </a:t>
            </a:r>
            <a:r>
              <a:rPr lang="en-US" sz="2000" dirty="0" smtClean="0">
                <a:latin typeface="Courier New" pitchFamily="49" charset="0"/>
                <a:cs typeface="Courier New" pitchFamily="49" charset="0"/>
              </a:rPr>
              <a:t>*/</a:t>
            </a:r>
          </a:p>
          <a:p>
            <a:pPr marL="641350" lvl="2" indent="0">
              <a:buFont typeface="Wingdings" pitchFamily="2" charset="2"/>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hours;</a:t>
            </a:r>
          </a:p>
          <a:p>
            <a:pPr marL="641350" lvl="2" indent="0">
              <a:buFont typeface="Wingdings" pitchFamily="2" charset="2"/>
              <a:buNone/>
            </a:pP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The minutes within the current hour </a:t>
            </a:r>
            <a:r>
              <a:rPr lang="en-US" sz="2000" dirty="0" smtClean="0">
                <a:latin typeface="Courier New" pitchFamily="49" charset="0"/>
                <a:cs typeface="Courier New" pitchFamily="49" charset="0"/>
              </a:rPr>
              <a:t>*/</a:t>
            </a:r>
          </a:p>
          <a:p>
            <a:pPr marL="641350" lvl="2" indent="0">
              <a:buFont typeface="Wingdings" pitchFamily="2" charset="2"/>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minutes;</a:t>
            </a:r>
          </a:p>
          <a:p>
            <a:pPr marL="641350" lvl="2" indent="0">
              <a:buFont typeface="Wingdings" pitchFamily="2" charset="2"/>
              <a:buNone/>
            </a:pP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The seconds within the current minute</a:t>
            </a:r>
            <a:r>
              <a:rPr lang="en-US" sz="2000" dirty="0" smtClean="0">
                <a:latin typeface="Courier New" pitchFamily="49" charset="0"/>
                <a:cs typeface="Courier New" pitchFamily="49" charset="0"/>
              </a:rPr>
              <a:t> */</a:t>
            </a:r>
          </a:p>
          <a:p>
            <a:pPr marL="641350" lvl="2" indent="0">
              <a:buFont typeface="Wingdings" pitchFamily="2" charset="2"/>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seconds;</a:t>
            </a:r>
          </a:p>
          <a:p>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normAutofit fontScale="85000" lnSpcReduction="20000"/>
          </a:bodyPr>
          <a:lstStyle/>
          <a:p>
            <a:fld id="{36D6AA73-F401-4082-A250-2BEA4390D693}" type="slidenum">
              <a:rPr lang="en-US" altLang="en-US"/>
              <a:pPr/>
              <a:t>6</a:t>
            </a:fld>
            <a:endParaRPr lang="en-US" altLang="en-US"/>
          </a:p>
        </p:txBody>
      </p:sp>
      <p:sp>
        <p:nvSpPr>
          <p:cNvPr id="142338" name="Rectangle 2"/>
          <p:cNvSpPr>
            <a:spLocks noGrp="1" noChangeArrowheads="1"/>
          </p:cNvSpPr>
          <p:nvPr>
            <p:ph type="title"/>
          </p:nvPr>
        </p:nvSpPr>
        <p:spPr>
          <a:xfrm>
            <a:off x="381000" y="141288"/>
            <a:ext cx="8475663" cy="1108075"/>
          </a:xfrm>
          <a:noFill/>
          <a:ln/>
          <a:extLst>
            <a:ext uri="{91240B29-F687-4F45-9708-019B960494DF}">
              <a14:hiddenLine xmlns:a14="http://schemas.microsoft.com/office/drawing/2010/main" w="12700">
                <a:solidFill>
                  <a:schemeClr val="tx1"/>
                </a:solidFill>
                <a:miter lim="800000"/>
                <a:headEnd/>
                <a:tailEnd/>
              </a14:hiddenLine>
            </a:ext>
          </a:extLst>
        </p:spPr>
        <p:txBody>
          <a:bodyPr lIns="90840" tIns="44623" rIns="90840" bIns="44623"/>
          <a:lstStyle/>
          <a:p>
            <a:r>
              <a:rPr lang="en-GB" altLang="en-US" sz="4000"/>
              <a:t>Spiral model of the software process</a:t>
            </a:r>
          </a:p>
        </p:txBody>
      </p:sp>
      <p:sp>
        <p:nvSpPr>
          <p:cNvPr id="142832" name="Line 496"/>
          <p:cNvSpPr>
            <a:spLocks noChangeShapeType="1"/>
          </p:cNvSpPr>
          <p:nvPr/>
        </p:nvSpPr>
        <p:spPr bwMode="auto">
          <a:xfrm>
            <a:off x="230188" y="3956050"/>
            <a:ext cx="79375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834" name="Freeform 498"/>
          <p:cNvSpPr>
            <a:spLocks/>
          </p:cNvSpPr>
          <p:nvPr/>
        </p:nvSpPr>
        <p:spPr bwMode="auto">
          <a:xfrm>
            <a:off x="558800" y="1844675"/>
            <a:ext cx="7358063" cy="4464050"/>
          </a:xfrm>
          <a:custGeom>
            <a:avLst/>
            <a:gdLst>
              <a:gd name="T0" fmla="*/ 1606 w 4635"/>
              <a:gd name="T1" fmla="*/ 1166 h 2812"/>
              <a:gd name="T2" fmla="*/ 1885 w 4635"/>
              <a:gd name="T3" fmla="*/ 970 h 2812"/>
              <a:gd name="T4" fmla="*/ 2615 w 4635"/>
              <a:gd name="T5" fmla="*/ 937 h 2812"/>
              <a:gd name="T6" fmla="*/ 3029 w 4635"/>
              <a:gd name="T7" fmla="*/ 1166 h 2812"/>
              <a:gd name="T8" fmla="*/ 3065 w 4635"/>
              <a:gd name="T9" fmla="*/ 1450 h 2812"/>
              <a:gd name="T10" fmla="*/ 2786 w 4635"/>
              <a:gd name="T11" fmla="*/ 1744 h 2812"/>
              <a:gd name="T12" fmla="*/ 2457 w 4635"/>
              <a:gd name="T13" fmla="*/ 1864 h 2812"/>
              <a:gd name="T14" fmla="*/ 1849 w 4635"/>
              <a:gd name="T15" fmla="*/ 1896 h 2812"/>
              <a:gd name="T16" fmla="*/ 1204 w 4635"/>
              <a:gd name="T17" fmla="*/ 1657 h 2812"/>
              <a:gd name="T18" fmla="*/ 1034 w 4635"/>
              <a:gd name="T19" fmla="*/ 1330 h 2812"/>
              <a:gd name="T20" fmla="*/ 1253 w 4635"/>
              <a:gd name="T21" fmla="*/ 927 h 2812"/>
              <a:gd name="T22" fmla="*/ 1812 w 4635"/>
              <a:gd name="T23" fmla="*/ 643 h 2812"/>
              <a:gd name="T24" fmla="*/ 2579 w 4635"/>
              <a:gd name="T25" fmla="*/ 600 h 2812"/>
              <a:gd name="T26" fmla="*/ 3236 w 4635"/>
              <a:gd name="T27" fmla="*/ 807 h 2812"/>
              <a:gd name="T28" fmla="*/ 3552 w 4635"/>
              <a:gd name="T29" fmla="*/ 1112 h 2812"/>
              <a:gd name="T30" fmla="*/ 3576 w 4635"/>
              <a:gd name="T31" fmla="*/ 1504 h 2812"/>
              <a:gd name="T32" fmla="*/ 3345 w 4635"/>
              <a:gd name="T33" fmla="*/ 1831 h 2812"/>
              <a:gd name="T34" fmla="*/ 2664 w 4635"/>
              <a:gd name="T35" fmla="*/ 2158 h 2812"/>
              <a:gd name="T36" fmla="*/ 1752 w 4635"/>
              <a:gd name="T37" fmla="*/ 2212 h 2812"/>
              <a:gd name="T38" fmla="*/ 961 w 4635"/>
              <a:gd name="T39" fmla="*/ 1962 h 2812"/>
              <a:gd name="T40" fmla="*/ 633 w 4635"/>
              <a:gd name="T41" fmla="*/ 1678 h 2812"/>
              <a:gd name="T42" fmla="*/ 511 w 4635"/>
              <a:gd name="T43" fmla="*/ 1330 h 2812"/>
              <a:gd name="T44" fmla="*/ 730 w 4635"/>
              <a:gd name="T45" fmla="*/ 850 h 2812"/>
              <a:gd name="T46" fmla="*/ 1046 w 4635"/>
              <a:gd name="T47" fmla="*/ 600 h 2812"/>
              <a:gd name="T48" fmla="*/ 1618 w 4635"/>
              <a:gd name="T49" fmla="*/ 382 h 2812"/>
              <a:gd name="T50" fmla="*/ 2676 w 4635"/>
              <a:gd name="T51" fmla="*/ 316 h 2812"/>
              <a:gd name="T52" fmla="*/ 3175 w 4635"/>
              <a:gd name="T53" fmla="*/ 425 h 2812"/>
              <a:gd name="T54" fmla="*/ 3588 w 4635"/>
              <a:gd name="T55" fmla="*/ 600 h 2812"/>
              <a:gd name="T56" fmla="*/ 3978 w 4635"/>
              <a:gd name="T57" fmla="*/ 937 h 2812"/>
              <a:gd name="T58" fmla="*/ 4124 w 4635"/>
              <a:gd name="T59" fmla="*/ 1330 h 2812"/>
              <a:gd name="T60" fmla="*/ 3966 w 4635"/>
              <a:gd name="T61" fmla="*/ 1787 h 2812"/>
              <a:gd name="T62" fmla="*/ 3649 w 4635"/>
              <a:gd name="T63" fmla="*/ 2082 h 2812"/>
              <a:gd name="T64" fmla="*/ 2859 w 4635"/>
              <a:gd name="T65" fmla="*/ 2419 h 2812"/>
              <a:gd name="T66" fmla="*/ 1642 w 4635"/>
              <a:gd name="T67" fmla="*/ 2496 h 2812"/>
              <a:gd name="T68" fmla="*/ 912 w 4635"/>
              <a:gd name="T69" fmla="*/ 2310 h 2812"/>
              <a:gd name="T70" fmla="*/ 353 w 4635"/>
              <a:gd name="T71" fmla="*/ 1983 h 2812"/>
              <a:gd name="T72" fmla="*/ 36 w 4635"/>
              <a:gd name="T73" fmla="*/ 1569 h 2812"/>
              <a:gd name="T74" fmla="*/ 49 w 4635"/>
              <a:gd name="T75" fmla="*/ 1068 h 2812"/>
              <a:gd name="T76" fmla="*/ 523 w 4635"/>
              <a:gd name="T77" fmla="*/ 491 h 2812"/>
              <a:gd name="T78" fmla="*/ 1022 w 4635"/>
              <a:gd name="T79" fmla="*/ 229 h 2812"/>
              <a:gd name="T80" fmla="*/ 1849 w 4635"/>
              <a:gd name="T81" fmla="*/ 33 h 2812"/>
              <a:gd name="T82" fmla="*/ 3223 w 4635"/>
              <a:gd name="T83" fmla="*/ 109 h 2812"/>
              <a:gd name="T84" fmla="*/ 3953 w 4635"/>
              <a:gd name="T85" fmla="*/ 404 h 2812"/>
              <a:gd name="T86" fmla="*/ 4452 w 4635"/>
              <a:gd name="T87" fmla="*/ 818 h 2812"/>
              <a:gd name="T88" fmla="*/ 4622 w 4635"/>
              <a:gd name="T89" fmla="*/ 1199 h 2812"/>
              <a:gd name="T90" fmla="*/ 4586 w 4635"/>
              <a:gd name="T91" fmla="*/ 1602 h 2812"/>
              <a:gd name="T92" fmla="*/ 4355 w 4635"/>
              <a:gd name="T93" fmla="*/ 1994 h 2812"/>
              <a:gd name="T94" fmla="*/ 3613 w 4635"/>
              <a:gd name="T95" fmla="*/ 2528 h 2812"/>
              <a:gd name="T96" fmla="*/ 2786 w 4635"/>
              <a:gd name="T97" fmla="*/ 2779 h 2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5" h="2812">
                <a:moveTo>
                  <a:pt x="1545" y="1330"/>
                </a:moveTo>
                <a:lnTo>
                  <a:pt x="1557" y="1243"/>
                </a:lnTo>
                <a:lnTo>
                  <a:pt x="1606" y="1166"/>
                </a:lnTo>
                <a:lnTo>
                  <a:pt x="1679" y="1090"/>
                </a:lnTo>
                <a:lnTo>
                  <a:pt x="1776" y="1025"/>
                </a:lnTo>
                <a:lnTo>
                  <a:pt x="1885" y="970"/>
                </a:lnTo>
                <a:lnTo>
                  <a:pt x="2019" y="937"/>
                </a:lnTo>
                <a:lnTo>
                  <a:pt x="2323" y="905"/>
                </a:lnTo>
                <a:lnTo>
                  <a:pt x="2615" y="937"/>
                </a:lnTo>
                <a:lnTo>
                  <a:pt x="2871" y="1025"/>
                </a:lnTo>
                <a:lnTo>
                  <a:pt x="2956" y="1090"/>
                </a:lnTo>
                <a:lnTo>
                  <a:pt x="3029" y="1166"/>
                </a:lnTo>
                <a:lnTo>
                  <a:pt x="3078" y="1243"/>
                </a:lnTo>
                <a:lnTo>
                  <a:pt x="3090" y="1330"/>
                </a:lnTo>
                <a:lnTo>
                  <a:pt x="3065" y="1450"/>
                </a:lnTo>
                <a:lnTo>
                  <a:pt x="3017" y="1559"/>
                </a:lnTo>
                <a:lnTo>
                  <a:pt x="2919" y="1657"/>
                </a:lnTo>
                <a:lnTo>
                  <a:pt x="2786" y="1744"/>
                </a:lnTo>
                <a:lnTo>
                  <a:pt x="2713" y="1776"/>
                </a:lnTo>
                <a:lnTo>
                  <a:pt x="2640" y="1809"/>
                </a:lnTo>
                <a:lnTo>
                  <a:pt x="2457" y="1864"/>
                </a:lnTo>
                <a:lnTo>
                  <a:pt x="2263" y="1896"/>
                </a:lnTo>
                <a:lnTo>
                  <a:pt x="2056" y="1907"/>
                </a:lnTo>
                <a:lnTo>
                  <a:pt x="1849" y="1896"/>
                </a:lnTo>
                <a:lnTo>
                  <a:pt x="1654" y="1864"/>
                </a:lnTo>
                <a:lnTo>
                  <a:pt x="1326" y="1744"/>
                </a:lnTo>
                <a:lnTo>
                  <a:pt x="1204" y="1657"/>
                </a:lnTo>
                <a:lnTo>
                  <a:pt x="1107" y="1559"/>
                </a:lnTo>
                <a:lnTo>
                  <a:pt x="1046" y="1450"/>
                </a:lnTo>
                <a:lnTo>
                  <a:pt x="1034" y="1330"/>
                </a:lnTo>
                <a:lnTo>
                  <a:pt x="1058" y="1188"/>
                </a:lnTo>
                <a:lnTo>
                  <a:pt x="1131" y="1046"/>
                </a:lnTo>
                <a:lnTo>
                  <a:pt x="1253" y="927"/>
                </a:lnTo>
                <a:lnTo>
                  <a:pt x="1411" y="807"/>
                </a:lnTo>
                <a:lnTo>
                  <a:pt x="1593" y="720"/>
                </a:lnTo>
                <a:lnTo>
                  <a:pt x="1812" y="643"/>
                </a:lnTo>
                <a:lnTo>
                  <a:pt x="2056" y="600"/>
                </a:lnTo>
                <a:lnTo>
                  <a:pt x="2323" y="589"/>
                </a:lnTo>
                <a:lnTo>
                  <a:pt x="2579" y="600"/>
                </a:lnTo>
                <a:lnTo>
                  <a:pt x="2822" y="643"/>
                </a:lnTo>
                <a:lnTo>
                  <a:pt x="3041" y="720"/>
                </a:lnTo>
                <a:lnTo>
                  <a:pt x="3236" y="807"/>
                </a:lnTo>
                <a:lnTo>
                  <a:pt x="3382" y="927"/>
                </a:lnTo>
                <a:lnTo>
                  <a:pt x="3503" y="1046"/>
                </a:lnTo>
                <a:lnTo>
                  <a:pt x="3552" y="1112"/>
                </a:lnTo>
                <a:lnTo>
                  <a:pt x="3576" y="1188"/>
                </a:lnTo>
                <a:lnTo>
                  <a:pt x="3613" y="1330"/>
                </a:lnTo>
                <a:lnTo>
                  <a:pt x="3576" y="1504"/>
                </a:lnTo>
                <a:lnTo>
                  <a:pt x="3491" y="1678"/>
                </a:lnTo>
                <a:lnTo>
                  <a:pt x="3418" y="1755"/>
                </a:lnTo>
                <a:lnTo>
                  <a:pt x="3345" y="1831"/>
                </a:lnTo>
                <a:lnTo>
                  <a:pt x="3151" y="1962"/>
                </a:lnTo>
                <a:lnTo>
                  <a:pt x="2932" y="2071"/>
                </a:lnTo>
                <a:lnTo>
                  <a:pt x="2664" y="2158"/>
                </a:lnTo>
                <a:lnTo>
                  <a:pt x="2372" y="2212"/>
                </a:lnTo>
                <a:lnTo>
                  <a:pt x="2056" y="2223"/>
                </a:lnTo>
                <a:lnTo>
                  <a:pt x="1752" y="2212"/>
                </a:lnTo>
                <a:lnTo>
                  <a:pt x="1460" y="2158"/>
                </a:lnTo>
                <a:lnTo>
                  <a:pt x="1192" y="2071"/>
                </a:lnTo>
                <a:lnTo>
                  <a:pt x="961" y="1962"/>
                </a:lnTo>
                <a:lnTo>
                  <a:pt x="778" y="1831"/>
                </a:lnTo>
                <a:lnTo>
                  <a:pt x="705" y="1755"/>
                </a:lnTo>
                <a:lnTo>
                  <a:pt x="633" y="1678"/>
                </a:lnTo>
                <a:lnTo>
                  <a:pt x="584" y="1591"/>
                </a:lnTo>
                <a:lnTo>
                  <a:pt x="547" y="1504"/>
                </a:lnTo>
                <a:lnTo>
                  <a:pt x="511" y="1330"/>
                </a:lnTo>
                <a:lnTo>
                  <a:pt x="547" y="1134"/>
                </a:lnTo>
                <a:lnTo>
                  <a:pt x="657" y="937"/>
                </a:lnTo>
                <a:lnTo>
                  <a:pt x="730" y="850"/>
                </a:lnTo>
                <a:lnTo>
                  <a:pt x="827" y="763"/>
                </a:lnTo>
                <a:lnTo>
                  <a:pt x="924" y="676"/>
                </a:lnTo>
                <a:lnTo>
                  <a:pt x="1046" y="600"/>
                </a:lnTo>
                <a:lnTo>
                  <a:pt x="1314" y="480"/>
                </a:lnTo>
                <a:lnTo>
                  <a:pt x="1460" y="425"/>
                </a:lnTo>
                <a:lnTo>
                  <a:pt x="1618" y="382"/>
                </a:lnTo>
                <a:lnTo>
                  <a:pt x="1958" y="316"/>
                </a:lnTo>
                <a:lnTo>
                  <a:pt x="2323" y="295"/>
                </a:lnTo>
                <a:lnTo>
                  <a:pt x="2676" y="316"/>
                </a:lnTo>
                <a:lnTo>
                  <a:pt x="2859" y="338"/>
                </a:lnTo>
                <a:lnTo>
                  <a:pt x="3017" y="382"/>
                </a:lnTo>
                <a:lnTo>
                  <a:pt x="3175" y="425"/>
                </a:lnTo>
                <a:lnTo>
                  <a:pt x="3333" y="480"/>
                </a:lnTo>
                <a:lnTo>
                  <a:pt x="3467" y="534"/>
                </a:lnTo>
                <a:lnTo>
                  <a:pt x="3588" y="600"/>
                </a:lnTo>
                <a:lnTo>
                  <a:pt x="3710" y="676"/>
                </a:lnTo>
                <a:lnTo>
                  <a:pt x="3820" y="763"/>
                </a:lnTo>
                <a:lnTo>
                  <a:pt x="3978" y="937"/>
                </a:lnTo>
                <a:lnTo>
                  <a:pt x="4087" y="1134"/>
                </a:lnTo>
                <a:lnTo>
                  <a:pt x="4111" y="1232"/>
                </a:lnTo>
                <a:lnTo>
                  <a:pt x="4124" y="1330"/>
                </a:lnTo>
                <a:lnTo>
                  <a:pt x="4087" y="1569"/>
                </a:lnTo>
                <a:lnTo>
                  <a:pt x="4026" y="1678"/>
                </a:lnTo>
                <a:lnTo>
                  <a:pt x="3966" y="1787"/>
                </a:lnTo>
                <a:lnTo>
                  <a:pt x="3868" y="1885"/>
                </a:lnTo>
                <a:lnTo>
                  <a:pt x="3771" y="1983"/>
                </a:lnTo>
                <a:lnTo>
                  <a:pt x="3649" y="2082"/>
                </a:lnTo>
                <a:lnTo>
                  <a:pt x="3515" y="2169"/>
                </a:lnTo>
                <a:lnTo>
                  <a:pt x="3211" y="2310"/>
                </a:lnTo>
                <a:lnTo>
                  <a:pt x="2859" y="2419"/>
                </a:lnTo>
                <a:lnTo>
                  <a:pt x="2481" y="2496"/>
                </a:lnTo>
                <a:lnTo>
                  <a:pt x="2056" y="2517"/>
                </a:lnTo>
                <a:lnTo>
                  <a:pt x="1642" y="2496"/>
                </a:lnTo>
                <a:lnTo>
                  <a:pt x="1448" y="2463"/>
                </a:lnTo>
                <a:lnTo>
                  <a:pt x="1253" y="2419"/>
                </a:lnTo>
                <a:lnTo>
                  <a:pt x="912" y="2310"/>
                </a:lnTo>
                <a:lnTo>
                  <a:pt x="608" y="2169"/>
                </a:lnTo>
                <a:lnTo>
                  <a:pt x="474" y="2082"/>
                </a:lnTo>
                <a:lnTo>
                  <a:pt x="353" y="1983"/>
                </a:lnTo>
                <a:lnTo>
                  <a:pt x="158" y="1787"/>
                </a:lnTo>
                <a:lnTo>
                  <a:pt x="85" y="1678"/>
                </a:lnTo>
                <a:lnTo>
                  <a:pt x="36" y="1569"/>
                </a:lnTo>
                <a:lnTo>
                  <a:pt x="0" y="1330"/>
                </a:lnTo>
                <a:lnTo>
                  <a:pt x="12" y="1199"/>
                </a:lnTo>
                <a:lnTo>
                  <a:pt x="49" y="1068"/>
                </a:lnTo>
                <a:lnTo>
                  <a:pt x="182" y="818"/>
                </a:lnTo>
                <a:lnTo>
                  <a:pt x="389" y="600"/>
                </a:lnTo>
                <a:lnTo>
                  <a:pt x="523" y="491"/>
                </a:lnTo>
                <a:lnTo>
                  <a:pt x="681" y="404"/>
                </a:lnTo>
                <a:lnTo>
                  <a:pt x="839" y="316"/>
                </a:lnTo>
                <a:lnTo>
                  <a:pt x="1022" y="229"/>
                </a:lnTo>
                <a:lnTo>
                  <a:pt x="1411" y="109"/>
                </a:lnTo>
                <a:lnTo>
                  <a:pt x="1630" y="66"/>
                </a:lnTo>
                <a:lnTo>
                  <a:pt x="1849" y="33"/>
                </a:lnTo>
                <a:lnTo>
                  <a:pt x="2323" y="0"/>
                </a:lnTo>
                <a:lnTo>
                  <a:pt x="2786" y="33"/>
                </a:lnTo>
                <a:lnTo>
                  <a:pt x="3223" y="109"/>
                </a:lnTo>
                <a:lnTo>
                  <a:pt x="3613" y="229"/>
                </a:lnTo>
                <a:lnTo>
                  <a:pt x="3795" y="316"/>
                </a:lnTo>
                <a:lnTo>
                  <a:pt x="3953" y="404"/>
                </a:lnTo>
                <a:lnTo>
                  <a:pt x="4245" y="600"/>
                </a:lnTo>
                <a:lnTo>
                  <a:pt x="4355" y="709"/>
                </a:lnTo>
                <a:lnTo>
                  <a:pt x="4452" y="818"/>
                </a:lnTo>
                <a:lnTo>
                  <a:pt x="4537" y="948"/>
                </a:lnTo>
                <a:lnTo>
                  <a:pt x="4586" y="1068"/>
                </a:lnTo>
                <a:lnTo>
                  <a:pt x="4622" y="1199"/>
                </a:lnTo>
                <a:lnTo>
                  <a:pt x="4635" y="1330"/>
                </a:lnTo>
                <a:lnTo>
                  <a:pt x="4622" y="1471"/>
                </a:lnTo>
                <a:lnTo>
                  <a:pt x="4586" y="1602"/>
                </a:lnTo>
                <a:lnTo>
                  <a:pt x="4537" y="1733"/>
                </a:lnTo>
                <a:lnTo>
                  <a:pt x="4452" y="1864"/>
                </a:lnTo>
                <a:lnTo>
                  <a:pt x="4355" y="1994"/>
                </a:lnTo>
                <a:lnTo>
                  <a:pt x="4245" y="2114"/>
                </a:lnTo>
                <a:lnTo>
                  <a:pt x="3953" y="2343"/>
                </a:lnTo>
                <a:lnTo>
                  <a:pt x="3613" y="2528"/>
                </a:lnTo>
                <a:lnTo>
                  <a:pt x="3223" y="2681"/>
                </a:lnTo>
                <a:lnTo>
                  <a:pt x="3005" y="2735"/>
                </a:lnTo>
                <a:lnTo>
                  <a:pt x="2786" y="2779"/>
                </a:lnTo>
                <a:lnTo>
                  <a:pt x="2323" y="2812"/>
                </a:lnTo>
              </a:path>
            </a:pathLst>
          </a:custGeom>
          <a:noFill/>
          <a:ln w="19050">
            <a:solidFill>
              <a:srgbClr val="D909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835" name="Line 499"/>
          <p:cNvSpPr>
            <a:spLocks noChangeShapeType="1"/>
          </p:cNvSpPr>
          <p:nvPr/>
        </p:nvSpPr>
        <p:spPr bwMode="auto">
          <a:xfrm>
            <a:off x="4246563" y="3956050"/>
            <a:ext cx="3670300" cy="7254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836" name="Freeform 500"/>
          <p:cNvSpPr>
            <a:spLocks/>
          </p:cNvSpPr>
          <p:nvPr/>
        </p:nvSpPr>
        <p:spPr bwMode="auto">
          <a:xfrm>
            <a:off x="4826000" y="2571750"/>
            <a:ext cx="2124075" cy="1384300"/>
          </a:xfrm>
          <a:custGeom>
            <a:avLst/>
            <a:gdLst>
              <a:gd name="T0" fmla="*/ 0 w 1338"/>
              <a:gd name="T1" fmla="*/ 872 h 872"/>
              <a:gd name="T2" fmla="*/ 0 w 1338"/>
              <a:gd name="T3" fmla="*/ 501 h 872"/>
              <a:gd name="T4" fmla="*/ 1338 w 1338"/>
              <a:gd name="T5" fmla="*/ 0 h 872"/>
            </a:gdLst>
            <a:ahLst/>
            <a:cxnLst>
              <a:cxn ang="0">
                <a:pos x="T0" y="T1"/>
              </a:cxn>
              <a:cxn ang="0">
                <a:pos x="T2" y="T3"/>
              </a:cxn>
              <a:cxn ang="0">
                <a:pos x="T4" y="T5"/>
              </a:cxn>
            </a:cxnLst>
            <a:rect l="0" t="0" r="r" b="b"/>
            <a:pathLst>
              <a:path w="1338" h="872">
                <a:moveTo>
                  <a:pt x="0" y="872"/>
                </a:moveTo>
                <a:lnTo>
                  <a:pt x="0" y="501"/>
                </a:lnTo>
                <a:lnTo>
                  <a:pt x="1338"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350" name="Group 1014"/>
          <p:cNvGrpSpPr>
            <a:grpSpLocks/>
          </p:cNvGrpSpPr>
          <p:nvPr/>
        </p:nvGrpSpPr>
        <p:grpSpPr bwMode="auto">
          <a:xfrm>
            <a:off x="4189413" y="1568450"/>
            <a:ext cx="115887" cy="4843463"/>
            <a:chOff x="2639" y="988"/>
            <a:chExt cx="73" cy="3051"/>
          </a:xfrm>
        </p:grpSpPr>
        <p:sp>
          <p:nvSpPr>
            <p:cNvPr id="142833" name="Line 497"/>
            <p:cNvSpPr>
              <a:spLocks noChangeShapeType="1"/>
            </p:cNvSpPr>
            <p:nvPr/>
          </p:nvSpPr>
          <p:spPr bwMode="auto">
            <a:xfrm>
              <a:off x="2675" y="1042"/>
              <a:ext cx="1" cy="29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837" name="Freeform 501"/>
            <p:cNvSpPr>
              <a:spLocks/>
            </p:cNvSpPr>
            <p:nvPr/>
          </p:nvSpPr>
          <p:spPr bwMode="auto">
            <a:xfrm>
              <a:off x="2639" y="988"/>
              <a:ext cx="73" cy="131"/>
            </a:xfrm>
            <a:custGeom>
              <a:avLst/>
              <a:gdLst>
                <a:gd name="T0" fmla="*/ 24 w 73"/>
                <a:gd name="T1" fmla="*/ 98 h 131"/>
                <a:gd name="T2" fmla="*/ 0 w 73"/>
                <a:gd name="T3" fmla="*/ 131 h 131"/>
                <a:gd name="T4" fmla="*/ 12 w 73"/>
                <a:gd name="T5" fmla="*/ 98 h 131"/>
                <a:gd name="T6" fmla="*/ 24 w 73"/>
                <a:gd name="T7" fmla="*/ 0 h 131"/>
                <a:gd name="T8" fmla="*/ 49 w 73"/>
                <a:gd name="T9" fmla="*/ 98 h 131"/>
                <a:gd name="T10" fmla="*/ 73 w 73"/>
                <a:gd name="T11" fmla="*/ 131 h 131"/>
                <a:gd name="T12" fmla="*/ 24 w 73"/>
                <a:gd name="T13" fmla="*/ 98 h 131"/>
              </a:gdLst>
              <a:ahLst/>
              <a:cxnLst>
                <a:cxn ang="0">
                  <a:pos x="T0" y="T1"/>
                </a:cxn>
                <a:cxn ang="0">
                  <a:pos x="T2" y="T3"/>
                </a:cxn>
                <a:cxn ang="0">
                  <a:pos x="T4" y="T5"/>
                </a:cxn>
                <a:cxn ang="0">
                  <a:pos x="T6" y="T7"/>
                </a:cxn>
                <a:cxn ang="0">
                  <a:pos x="T8" y="T9"/>
                </a:cxn>
                <a:cxn ang="0">
                  <a:pos x="T10" y="T11"/>
                </a:cxn>
                <a:cxn ang="0">
                  <a:pos x="T12" y="T13"/>
                </a:cxn>
              </a:cxnLst>
              <a:rect l="0" t="0" r="r" b="b"/>
              <a:pathLst>
                <a:path w="73" h="131">
                  <a:moveTo>
                    <a:pt x="24" y="98"/>
                  </a:moveTo>
                  <a:lnTo>
                    <a:pt x="0" y="131"/>
                  </a:lnTo>
                  <a:lnTo>
                    <a:pt x="12" y="98"/>
                  </a:lnTo>
                  <a:lnTo>
                    <a:pt x="24" y="0"/>
                  </a:lnTo>
                  <a:lnTo>
                    <a:pt x="49" y="98"/>
                  </a:lnTo>
                  <a:lnTo>
                    <a:pt x="73" y="131"/>
                  </a:lnTo>
                  <a:lnTo>
                    <a:pt x="24" y="98"/>
                  </a:lnTo>
                  <a:close/>
                </a:path>
              </a:pathLst>
            </a:custGeom>
            <a:solidFill>
              <a:srgbClr val="000000"/>
            </a:solidFill>
            <a:ln w="19050">
              <a:solidFill>
                <a:srgbClr val="000000"/>
              </a:solidFill>
              <a:prstDash val="solid"/>
              <a:round/>
              <a:headEnd/>
              <a:tailEnd/>
            </a:ln>
          </p:spPr>
          <p:txBody>
            <a:bodyPr/>
            <a:lstStyle/>
            <a:p>
              <a:endParaRPr lang="en-US"/>
            </a:p>
          </p:txBody>
        </p:sp>
      </p:grpSp>
      <p:sp>
        <p:nvSpPr>
          <p:cNvPr id="143322" name="Text Box 986"/>
          <p:cNvSpPr txBox="1">
            <a:spLocks noChangeArrowheads="1"/>
          </p:cNvSpPr>
          <p:nvPr/>
        </p:nvSpPr>
        <p:spPr bwMode="auto">
          <a:xfrm>
            <a:off x="381000" y="1752600"/>
            <a:ext cx="1905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Determine objectives</a:t>
            </a:r>
          </a:p>
          <a:p>
            <a:r>
              <a:rPr lang="en-US" altLang="en-US" sz="1200" b="1"/>
              <a:t>alternatives and constraints</a:t>
            </a:r>
          </a:p>
        </p:txBody>
      </p:sp>
      <p:sp>
        <p:nvSpPr>
          <p:cNvPr id="143323" name="Text Box 987"/>
          <p:cNvSpPr txBox="1">
            <a:spLocks noChangeArrowheads="1"/>
          </p:cNvSpPr>
          <p:nvPr/>
        </p:nvSpPr>
        <p:spPr bwMode="auto">
          <a:xfrm>
            <a:off x="6324600" y="182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Evaluate alternatives</a:t>
            </a:r>
          </a:p>
          <a:p>
            <a:r>
              <a:rPr lang="en-US" altLang="en-US" sz="1200" b="1"/>
              <a:t>Identify and resolve risks</a:t>
            </a:r>
          </a:p>
        </p:txBody>
      </p:sp>
      <p:sp>
        <p:nvSpPr>
          <p:cNvPr id="143324" name="Text Box 988"/>
          <p:cNvSpPr txBox="1">
            <a:spLocks noChangeArrowheads="1"/>
          </p:cNvSpPr>
          <p:nvPr/>
        </p:nvSpPr>
        <p:spPr bwMode="auto">
          <a:xfrm>
            <a:off x="838200" y="5745163"/>
            <a:ext cx="190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Plan next phase</a:t>
            </a:r>
          </a:p>
        </p:txBody>
      </p:sp>
      <p:sp>
        <p:nvSpPr>
          <p:cNvPr id="143325" name="Text Box 989"/>
          <p:cNvSpPr txBox="1">
            <a:spLocks noChangeArrowheads="1"/>
          </p:cNvSpPr>
          <p:nvPr/>
        </p:nvSpPr>
        <p:spPr bwMode="auto">
          <a:xfrm>
            <a:off x="6934200" y="5791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Develop, verify</a:t>
            </a:r>
          </a:p>
          <a:p>
            <a:r>
              <a:rPr lang="en-US" altLang="en-US" sz="1200" b="1"/>
              <a:t>next-level product</a:t>
            </a:r>
          </a:p>
        </p:txBody>
      </p:sp>
      <p:sp>
        <p:nvSpPr>
          <p:cNvPr id="143326" name="Text Box 990"/>
          <p:cNvSpPr txBox="1">
            <a:spLocks noChangeArrowheads="1"/>
          </p:cNvSpPr>
          <p:nvPr/>
        </p:nvSpPr>
        <p:spPr bwMode="auto">
          <a:xfrm>
            <a:off x="3276600" y="35814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REVIEW</a:t>
            </a:r>
          </a:p>
        </p:txBody>
      </p:sp>
      <p:sp>
        <p:nvSpPr>
          <p:cNvPr id="143327" name="Text Box 991"/>
          <p:cNvSpPr txBox="1">
            <a:spLocks noChangeArrowheads="1"/>
          </p:cNvSpPr>
          <p:nvPr/>
        </p:nvSpPr>
        <p:spPr bwMode="auto">
          <a:xfrm>
            <a:off x="4114800" y="3429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Risk</a:t>
            </a:r>
          </a:p>
          <a:p>
            <a:pPr algn="ctr"/>
            <a:r>
              <a:rPr lang="en-US" altLang="en-US" sz="1200" b="1"/>
              <a:t>analysis</a:t>
            </a:r>
          </a:p>
        </p:txBody>
      </p:sp>
      <p:sp>
        <p:nvSpPr>
          <p:cNvPr id="143328" name="Text Box 992"/>
          <p:cNvSpPr txBox="1">
            <a:spLocks noChangeArrowheads="1"/>
          </p:cNvSpPr>
          <p:nvPr/>
        </p:nvSpPr>
        <p:spPr bwMode="auto">
          <a:xfrm>
            <a:off x="4673600" y="35544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Proto-</a:t>
            </a:r>
          </a:p>
          <a:p>
            <a:pPr algn="ctr"/>
            <a:r>
              <a:rPr lang="en-US" altLang="en-US" sz="1200" b="1"/>
              <a:t>type 1</a:t>
            </a:r>
          </a:p>
        </p:txBody>
      </p:sp>
      <p:sp>
        <p:nvSpPr>
          <p:cNvPr id="143329" name="Text Box 993"/>
          <p:cNvSpPr txBox="1">
            <a:spLocks noChangeArrowheads="1"/>
          </p:cNvSpPr>
          <p:nvPr/>
        </p:nvSpPr>
        <p:spPr bwMode="auto">
          <a:xfrm>
            <a:off x="4230688" y="417036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Concept of</a:t>
            </a:r>
          </a:p>
          <a:p>
            <a:pPr algn="ctr"/>
            <a:r>
              <a:rPr lang="en-US" altLang="en-US" sz="1200" b="1"/>
              <a:t>operation</a:t>
            </a:r>
          </a:p>
        </p:txBody>
      </p:sp>
      <p:sp>
        <p:nvSpPr>
          <p:cNvPr id="143330" name="Text Box 994"/>
          <p:cNvSpPr txBox="1">
            <a:spLocks noChangeArrowheads="1"/>
          </p:cNvSpPr>
          <p:nvPr/>
        </p:nvSpPr>
        <p:spPr bwMode="auto">
          <a:xfrm>
            <a:off x="2741613" y="4124325"/>
            <a:ext cx="1582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Requirements plan</a:t>
            </a:r>
          </a:p>
          <a:p>
            <a:pPr algn="ctr"/>
            <a:r>
              <a:rPr lang="en-US" altLang="en-US" sz="1200" b="1"/>
              <a:t>Life-cycle plan</a:t>
            </a:r>
          </a:p>
        </p:txBody>
      </p:sp>
      <p:sp>
        <p:nvSpPr>
          <p:cNvPr id="143331" name="Text Box 995"/>
          <p:cNvSpPr txBox="1">
            <a:spLocks noChangeArrowheads="1"/>
          </p:cNvSpPr>
          <p:nvPr/>
        </p:nvSpPr>
        <p:spPr bwMode="auto">
          <a:xfrm>
            <a:off x="4267200" y="2819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Risk</a:t>
            </a:r>
          </a:p>
          <a:p>
            <a:pPr algn="ctr"/>
            <a:r>
              <a:rPr lang="en-US" altLang="en-US" sz="1200" b="1"/>
              <a:t>analysis</a:t>
            </a:r>
          </a:p>
        </p:txBody>
      </p:sp>
      <p:sp>
        <p:nvSpPr>
          <p:cNvPr id="143332" name="Text Box 996"/>
          <p:cNvSpPr txBox="1">
            <a:spLocks noChangeArrowheads="1"/>
          </p:cNvSpPr>
          <p:nvPr/>
        </p:nvSpPr>
        <p:spPr bwMode="auto">
          <a:xfrm>
            <a:off x="5181600" y="3352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Prototype 2</a:t>
            </a:r>
          </a:p>
        </p:txBody>
      </p:sp>
      <p:sp>
        <p:nvSpPr>
          <p:cNvPr id="143333" name="Text Box 997"/>
          <p:cNvSpPr txBox="1">
            <a:spLocks noChangeArrowheads="1"/>
          </p:cNvSpPr>
          <p:nvPr/>
        </p:nvSpPr>
        <p:spPr bwMode="auto">
          <a:xfrm>
            <a:off x="4953000" y="3916363"/>
            <a:ext cx="2578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Simulations, models, benchmarks</a:t>
            </a:r>
          </a:p>
        </p:txBody>
      </p:sp>
      <p:sp>
        <p:nvSpPr>
          <p:cNvPr id="143334" name="Text Box 998"/>
          <p:cNvSpPr txBox="1">
            <a:spLocks noChangeArrowheads="1"/>
          </p:cNvSpPr>
          <p:nvPr/>
        </p:nvSpPr>
        <p:spPr bwMode="auto">
          <a:xfrm>
            <a:off x="4800600" y="4356100"/>
            <a:ext cx="138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S/W</a:t>
            </a:r>
          </a:p>
          <a:p>
            <a:pPr algn="ctr"/>
            <a:r>
              <a:rPr lang="en-US" altLang="en-US" sz="1200" b="1"/>
              <a:t>requirements</a:t>
            </a:r>
          </a:p>
        </p:txBody>
      </p:sp>
      <p:sp>
        <p:nvSpPr>
          <p:cNvPr id="143335" name="Text Box 999"/>
          <p:cNvSpPr txBox="1">
            <a:spLocks noChangeArrowheads="1"/>
          </p:cNvSpPr>
          <p:nvPr/>
        </p:nvSpPr>
        <p:spPr bwMode="auto">
          <a:xfrm>
            <a:off x="4114800" y="4786313"/>
            <a:ext cx="138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Requirement</a:t>
            </a:r>
          </a:p>
          <a:p>
            <a:pPr algn="ctr"/>
            <a:r>
              <a:rPr lang="en-US" altLang="en-US" sz="1200" b="1"/>
              <a:t>validation</a:t>
            </a:r>
          </a:p>
        </p:txBody>
      </p:sp>
      <p:sp>
        <p:nvSpPr>
          <p:cNvPr id="143336" name="Text Box 1000"/>
          <p:cNvSpPr txBox="1">
            <a:spLocks noChangeArrowheads="1"/>
          </p:cNvSpPr>
          <p:nvPr/>
        </p:nvSpPr>
        <p:spPr bwMode="auto">
          <a:xfrm>
            <a:off x="2941638" y="4848225"/>
            <a:ext cx="1382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Development</a:t>
            </a:r>
          </a:p>
          <a:p>
            <a:pPr algn="ctr"/>
            <a:r>
              <a:rPr lang="en-US" altLang="en-US" sz="1200" b="1"/>
              <a:t>plan</a:t>
            </a:r>
          </a:p>
        </p:txBody>
      </p:sp>
      <p:sp>
        <p:nvSpPr>
          <p:cNvPr id="143337" name="Text Box 1001"/>
          <p:cNvSpPr txBox="1">
            <a:spLocks noChangeArrowheads="1"/>
          </p:cNvSpPr>
          <p:nvPr/>
        </p:nvSpPr>
        <p:spPr bwMode="auto">
          <a:xfrm>
            <a:off x="4800600" y="243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Risk</a:t>
            </a:r>
          </a:p>
          <a:p>
            <a:pPr algn="ctr"/>
            <a:r>
              <a:rPr lang="en-US" altLang="en-US" sz="1200" b="1"/>
              <a:t>analysis</a:t>
            </a:r>
          </a:p>
        </p:txBody>
      </p:sp>
      <p:sp>
        <p:nvSpPr>
          <p:cNvPr id="143338" name="Text Box 1002"/>
          <p:cNvSpPr txBox="1">
            <a:spLocks noChangeArrowheads="1"/>
          </p:cNvSpPr>
          <p:nvPr/>
        </p:nvSpPr>
        <p:spPr bwMode="auto">
          <a:xfrm>
            <a:off x="5943600" y="3124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Prototype 3</a:t>
            </a:r>
          </a:p>
        </p:txBody>
      </p:sp>
      <p:sp>
        <p:nvSpPr>
          <p:cNvPr id="143339" name="Text Box 1003"/>
          <p:cNvSpPr txBox="1">
            <a:spLocks noChangeArrowheads="1"/>
          </p:cNvSpPr>
          <p:nvPr/>
        </p:nvSpPr>
        <p:spPr bwMode="auto">
          <a:xfrm>
            <a:off x="5862638" y="458787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Product</a:t>
            </a:r>
          </a:p>
          <a:p>
            <a:pPr algn="ctr"/>
            <a:r>
              <a:rPr lang="en-US" altLang="en-US" sz="1200" b="1"/>
              <a:t>design</a:t>
            </a:r>
          </a:p>
        </p:txBody>
      </p:sp>
      <p:sp>
        <p:nvSpPr>
          <p:cNvPr id="143340" name="Text Box 1004"/>
          <p:cNvSpPr txBox="1">
            <a:spLocks noChangeArrowheads="1"/>
          </p:cNvSpPr>
          <p:nvPr/>
        </p:nvSpPr>
        <p:spPr bwMode="auto">
          <a:xfrm>
            <a:off x="4452938" y="5257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Design</a:t>
            </a:r>
          </a:p>
          <a:p>
            <a:pPr algn="ctr"/>
            <a:r>
              <a:rPr lang="en-US" altLang="en-US" sz="1200" b="1"/>
              <a:t>V &amp; V</a:t>
            </a:r>
          </a:p>
        </p:txBody>
      </p:sp>
      <p:sp>
        <p:nvSpPr>
          <p:cNvPr id="143341" name="Text Box 1005"/>
          <p:cNvSpPr txBox="1">
            <a:spLocks noChangeArrowheads="1"/>
          </p:cNvSpPr>
          <p:nvPr/>
        </p:nvSpPr>
        <p:spPr bwMode="auto">
          <a:xfrm>
            <a:off x="2944813" y="5334000"/>
            <a:ext cx="1246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Integration</a:t>
            </a:r>
          </a:p>
          <a:p>
            <a:pPr algn="ctr"/>
            <a:r>
              <a:rPr lang="en-US" altLang="en-US" sz="1200" b="1"/>
              <a:t>and test plan</a:t>
            </a:r>
          </a:p>
        </p:txBody>
      </p:sp>
      <p:sp>
        <p:nvSpPr>
          <p:cNvPr id="143342" name="Text Box 1006"/>
          <p:cNvSpPr txBox="1">
            <a:spLocks noChangeArrowheads="1"/>
          </p:cNvSpPr>
          <p:nvPr/>
        </p:nvSpPr>
        <p:spPr bwMode="auto">
          <a:xfrm>
            <a:off x="5257800" y="205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Risk</a:t>
            </a:r>
          </a:p>
          <a:p>
            <a:pPr algn="ctr"/>
            <a:r>
              <a:rPr lang="en-US" altLang="en-US" sz="1200" b="1"/>
              <a:t>analysis</a:t>
            </a:r>
          </a:p>
        </p:txBody>
      </p:sp>
      <p:sp>
        <p:nvSpPr>
          <p:cNvPr id="143343" name="Text Box 1007"/>
          <p:cNvSpPr txBox="1">
            <a:spLocks noChangeArrowheads="1"/>
          </p:cNvSpPr>
          <p:nvPr/>
        </p:nvSpPr>
        <p:spPr bwMode="auto">
          <a:xfrm>
            <a:off x="6934200" y="3276600"/>
            <a:ext cx="914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Operational</a:t>
            </a:r>
          </a:p>
          <a:p>
            <a:pPr algn="ctr"/>
            <a:r>
              <a:rPr lang="en-US" altLang="en-US" sz="1200" b="1"/>
              <a:t>Prototype</a:t>
            </a:r>
          </a:p>
        </p:txBody>
      </p:sp>
      <p:sp>
        <p:nvSpPr>
          <p:cNvPr id="143344" name="Text Box 1008"/>
          <p:cNvSpPr txBox="1">
            <a:spLocks noChangeArrowheads="1"/>
          </p:cNvSpPr>
          <p:nvPr/>
        </p:nvSpPr>
        <p:spPr bwMode="auto">
          <a:xfrm>
            <a:off x="6796088" y="462756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Detailed</a:t>
            </a:r>
          </a:p>
          <a:p>
            <a:pPr algn="ctr"/>
            <a:r>
              <a:rPr lang="en-US" altLang="en-US" sz="1200" b="1"/>
              <a:t>design</a:t>
            </a:r>
          </a:p>
        </p:txBody>
      </p:sp>
      <p:sp>
        <p:nvSpPr>
          <p:cNvPr id="143345" name="Text Box 1009"/>
          <p:cNvSpPr txBox="1">
            <a:spLocks noChangeArrowheads="1"/>
          </p:cNvSpPr>
          <p:nvPr/>
        </p:nvSpPr>
        <p:spPr bwMode="auto">
          <a:xfrm>
            <a:off x="6400800" y="5045075"/>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Code</a:t>
            </a:r>
          </a:p>
        </p:txBody>
      </p:sp>
      <p:sp>
        <p:nvSpPr>
          <p:cNvPr id="143346" name="Text Box 1010"/>
          <p:cNvSpPr txBox="1">
            <a:spLocks noChangeArrowheads="1"/>
          </p:cNvSpPr>
          <p:nvPr/>
        </p:nvSpPr>
        <p:spPr bwMode="auto">
          <a:xfrm>
            <a:off x="6019800" y="5287963"/>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Unit test</a:t>
            </a:r>
          </a:p>
        </p:txBody>
      </p:sp>
      <p:sp>
        <p:nvSpPr>
          <p:cNvPr id="143347" name="Text Box 1011"/>
          <p:cNvSpPr txBox="1">
            <a:spLocks noChangeArrowheads="1"/>
          </p:cNvSpPr>
          <p:nvPr/>
        </p:nvSpPr>
        <p:spPr bwMode="auto">
          <a:xfrm>
            <a:off x="5435600" y="5516563"/>
            <a:ext cx="1360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Integration test</a:t>
            </a:r>
          </a:p>
        </p:txBody>
      </p:sp>
      <p:sp>
        <p:nvSpPr>
          <p:cNvPr id="143348" name="Text Box 1012"/>
          <p:cNvSpPr txBox="1">
            <a:spLocks noChangeArrowheads="1"/>
          </p:cNvSpPr>
          <p:nvPr/>
        </p:nvSpPr>
        <p:spPr bwMode="auto">
          <a:xfrm>
            <a:off x="4787900" y="5789613"/>
            <a:ext cx="1360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Acceptance test</a:t>
            </a:r>
          </a:p>
        </p:txBody>
      </p:sp>
      <p:sp>
        <p:nvSpPr>
          <p:cNvPr id="143349" name="Text Box 1013"/>
          <p:cNvSpPr txBox="1">
            <a:spLocks noChangeArrowheads="1"/>
          </p:cNvSpPr>
          <p:nvPr/>
        </p:nvSpPr>
        <p:spPr bwMode="auto">
          <a:xfrm>
            <a:off x="4191000" y="60198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t>Service</a:t>
            </a:r>
          </a:p>
        </p:txBody>
      </p:sp>
    </p:spTree>
    <p:extLst>
      <p:ext uri="{BB962C8B-B14F-4D97-AF65-F5344CB8AC3E}">
        <p14:creationId xmlns:p14="http://schemas.microsoft.com/office/powerpoint/2010/main" val="102984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834"/>
                                        </p:tgtEl>
                                        <p:attrNameLst>
                                          <p:attrName>style.visibility</p:attrName>
                                        </p:attrNameLst>
                                      </p:cBhvr>
                                      <p:to>
                                        <p:strVal val="visible"/>
                                      </p:to>
                                    </p:set>
                                    <p:anim calcmode="lin" valueType="num">
                                      <p:cBhvr additive="base">
                                        <p:cTn id="7" dur="500" fill="hold"/>
                                        <p:tgtEl>
                                          <p:spTgt spid="142834"/>
                                        </p:tgtEl>
                                        <p:attrNameLst>
                                          <p:attrName>ppt_x</p:attrName>
                                        </p:attrNameLst>
                                      </p:cBhvr>
                                      <p:tavLst>
                                        <p:tav tm="0">
                                          <p:val>
                                            <p:strVal val="0-#ppt_w/2"/>
                                          </p:val>
                                        </p:tav>
                                        <p:tav tm="100000">
                                          <p:val>
                                            <p:strVal val="#ppt_x"/>
                                          </p:val>
                                        </p:tav>
                                      </p:tavLst>
                                    </p:anim>
                                    <p:anim calcmode="lin" valueType="num">
                                      <p:cBhvr additive="base">
                                        <p:cTn id="8" dur="500" fill="hold"/>
                                        <p:tgtEl>
                                          <p:spTgt spid="1428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350"/>
                                        </p:tgtEl>
                                        <p:attrNameLst>
                                          <p:attrName>style.visibility</p:attrName>
                                        </p:attrNameLst>
                                      </p:cBhvr>
                                      <p:to>
                                        <p:strVal val="visible"/>
                                      </p:to>
                                    </p:set>
                                    <p:anim calcmode="lin" valueType="num">
                                      <p:cBhvr additive="base">
                                        <p:cTn id="13" dur="500" fill="hold"/>
                                        <p:tgtEl>
                                          <p:spTgt spid="143350"/>
                                        </p:tgtEl>
                                        <p:attrNameLst>
                                          <p:attrName>ppt_x</p:attrName>
                                        </p:attrNameLst>
                                      </p:cBhvr>
                                      <p:tavLst>
                                        <p:tav tm="0">
                                          <p:val>
                                            <p:strVal val="0-#ppt_w/2"/>
                                          </p:val>
                                        </p:tav>
                                        <p:tav tm="100000">
                                          <p:val>
                                            <p:strVal val="#ppt_x"/>
                                          </p:val>
                                        </p:tav>
                                      </p:tavLst>
                                    </p:anim>
                                    <p:anim calcmode="lin" valueType="num">
                                      <p:cBhvr additive="base">
                                        <p:cTn id="14" dur="500" fill="hold"/>
                                        <p:tgtEl>
                                          <p:spTgt spid="1433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832"/>
                                        </p:tgtEl>
                                        <p:attrNameLst>
                                          <p:attrName>style.visibility</p:attrName>
                                        </p:attrNameLst>
                                      </p:cBhvr>
                                      <p:to>
                                        <p:strVal val="visible"/>
                                      </p:to>
                                    </p:set>
                                    <p:anim calcmode="lin" valueType="num">
                                      <p:cBhvr additive="base">
                                        <p:cTn id="19" dur="500" fill="hold"/>
                                        <p:tgtEl>
                                          <p:spTgt spid="142832"/>
                                        </p:tgtEl>
                                        <p:attrNameLst>
                                          <p:attrName>ppt_x</p:attrName>
                                        </p:attrNameLst>
                                      </p:cBhvr>
                                      <p:tavLst>
                                        <p:tav tm="0">
                                          <p:val>
                                            <p:strVal val="0-#ppt_w/2"/>
                                          </p:val>
                                        </p:tav>
                                        <p:tav tm="100000">
                                          <p:val>
                                            <p:strVal val="#ppt_x"/>
                                          </p:val>
                                        </p:tav>
                                      </p:tavLst>
                                    </p:anim>
                                    <p:anim calcmode="lin" valueType="num">
                                      <p:cBhvr additive="base">
                                        <p:cTn id="20" dur="500" fill="hold"/>
                                        <p:tgtEl>
                                          <p:spTgt spid="1428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22"/>
                                        </p:tgtEl>
                                        <p:attrNameLst>
                                          <p:attrName>style.visibility</p:attrName>
                                        </p:attrNameLst>
                                      </p:cBhvr>
                                      <p:to>
                                        <p:strVal val="visible"/>
                                      </p:to>
                                    </p:set>
                                    <p:anim calcmode="lin" valueType="num">
                                      <p:cBhvr additive="base">
                                        <p:cTn id="25" dur="500" fill="hold"/>
                                        <p:tgtEl>
                                          <p:spTgt spid="143322"/>
                                        </p:tgtEl>
                                        <p:attrNameLst>
                                          <p:attrName>ppt_x</p:attrName>
                                        </p:attrNameLst>
                                      </p:cBhvr>
                                      <p:tavLst>
                                        <p:tav tm="0">
                                          <p:val>
                                            <p:strVal val="0-#ppt_w/2"/>
                                          </p:val>
                                        </p:tav>
                                        <p:tav tm="100000">
                                          <p:val>
                                            <p:strVal val="#ppt_x"/>
                                          </p:val>
                                        </p:tav>
                                      </p:tavLst>
                                    </p:anim>
                                    <p:anim calcmode="lin" valueType="num">
                                      <p:cBhvr additive="base">
                                        <p:cTn id="26" dur="500" fill="hold"/>
                                        <p:tgtEl>
                                          <p:spTgt spid="1433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23"/>
                                        </p:tgtEl>
                                        <p:attrNameLst>
                                          <p:attrName>style.visibility</p:attrName>
                                        </p:attrNameLst>
                                      </p:cBhvr>
                                      <p:to>
                                        <p:strVal val="visible"/>
                                      </p:to>
                                    </p:set>
                                    <p:anim calcmode="lin" valueType="num">
                                      <p:cBhvr additive="base">
                                        <p:cTn id="31" dur="500" fill="hold"/>
                                        <p:tgtEl>
                                          <p:spTgt spid="143323"/>
                                        </p:tgtEl>
                                        <p:attrNameLst>
                                          <p:attrName>ppt_x</p:attrName>
                                        </p:attrNameLst>
                                      </p:cBhvr>
                                      <p:tavLst>
                                        <p:tav tm="0">
                                          <p:val>
                                            <p:strVal val="0-#ppt_w/2"/>
                                          </p:val>
                                        </p:tav>
                                        <p:tav tm="100000">
                                          <p:val>
                                            <p:strVal val="#ppt_x"/>
                                          </p:val>
                                        </p:tav>
                                      </p:tavLst>
                                    </p:anim>
                                    <p:anim calcmode="lin" valueType="num">
                                      <p:cBhvr additive="base">
                                        <p:cTn id="32" dur="500" fill="hold"/>
                                        <p:tgtEl>
                                          <p:spTgt spid="14332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25"/>
                                        </p:tgtEl>
                                        <p:attrNameLst>
                                          <p:attrName>style.visibility</p:attrName>
                                        </p:attrNameLst>
                                      </p:cBhvr>
                                      <p:to>
                                        <p:strVal val="visible"/>
                                      </p:to>
                                    </p:set>
                                    <p:anim calcmode="lin" valueType="num">
                                      <p:cBhvr additive="base">
                                        <p:cTn id="37" dur="500" fill="hold"/>
                                        <p:tgtEl>
                                          <p:spTgt spid="143325"/>
                                        </p:tgtEl>
                                        <p:attrNameLst>
                                          <p:attrName>ppt_x</p:attrName>
                                        </p:attrNameLst>
                                      </p:cBhvr>
                                      <p:tavLst>
                                        <p:tav tm="0">
                                          <p:val>
                                            <p:strVal val="0-#ppt_w/2"/>
                                          </p:val>
                                        </p:tav>
                                        <p:tav tm="100000">
                                          <p:val>
                                            <p:strVal val="#ppt_x"/>
                                          </p:val>
                                        </p:tav>
                                      </p:tavLst>
                                    </p:anim>
                                    <p:anim calcmode="lin" valueType="num">
                                      <p:cBhvr additive="base">
                                        <p:cTn id="38" dur="500" fill="hold"/>
                                        <p:tgtEl>
                                          <p:spTgt spid="14332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24"/>
                                        </p:tgtEl>
                                        <p:attrNameLst>
                                          <p:attrName>style.visibility</p:attrName>
                                        </p:attrNameLst>
                                      </p:cBhvr>
                                      <p:to>
                                        <p:strVal val="visible"/>
                                      </p:to>
                                    </p:set>
                                    <p:anim calcmode="lin" valueType="num">
                                      <p:cBhvr additive="base">
                                        <p:cTn id="43" dur="500" fill="hold"/>
                                        <p:tgtEl>
                                          <p:spTgt spid="143324"/>
                                        </p:tgtEl>
                                        <p:attrNameLst>
                                          <p:attrName>ppt_x</p:attrName>
                                        </p:attrNameLst>
                                      </p:cBhvr>
                                      <p:tavLst>
                                        <p:tav tm="0">
                                          <p:val>
                                            <p:strVal val="0-#ppt_w/2"/>
                                          </p:val>
                                        </p:tav>
                                        <p:tav tm="100000">
                                          <p:val>
                                            <p:strVal val="#ppt_x"/>
                                          </p:val>
                                        </p:tav>
                                      </p:tavLst>
                                    </p:anim>
                                    <p:anim calcmode="lin" valueType="num">
                                      <p:cBhvr additive="base">
                                        <p:cTn id="44" dur="500" fill="hold"/>
                                        <p:tgtEl>
                                          <p:spTgt spid="14332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326"/>
                                        </p:tgtEl>
                                        <p:attrNameLst>
                                          <p:attrName>style.visibility</p:attrName>
                                        </p:attrNameLst>
                                      </p:cBhvr>
                                      <p:to>
                                        <p:strVal val="visible"/>
                                      </p:to>
                                    </p:set>
                                    <p:anim calcmode="lin" valueType="num">
                                      <p:cBhvr additive="base">
                                        <p:cTn id="49" dur="500" fill="hold"/>
                                        <p:tgtEl>
                                          <p:spTgt spid="143326"/>
                                        </p:tgtEl>
                                        <p:attrNameLst>
                                          <p:attrName>ppt_x</p:attrName>
                                        </p:attrNameLst>
                                      </p:cBhvr>
                                      <p:tavLst>
                                        <p:tav tm="0">
                                          <p:val>
                                            <p:strVal val="0-#ppt_w/2"/>
                                          </p:val>
                                        </p:tav>
                                        <p:tav tm="100000">
                                          <p:val>
                                            <p:strVal val="#ppt_x"/>
                                          </p:val>
                                        </p:tav>
                                      </p:tavLst>
                                    </p:anim>
                                    <p:anim calcmode="lin" valueType="num">
                                      <p:cBhvr additive="base">
                                        <p:cTn id="50" dur="500" fill="hold"/>
                                        <p:tgtEl>
                                          <p:spTgt spid="14332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3327"/>
                                        </p:tgtEl>
                                        <p:attrNameLst>
                                          <p:attrName>style.visibility</p:attrName>
                                        </p:attrNameLst>
                                      </p:cBhvr>
                                      <p:to>
                                        <p:strVal val="visible"/>
                                      </p:to>
                                    </p:set>
                                    <p:anim calcmode="lin" valueType="num">
                                      <p:cBhvr additive="base">
                                        <p:cTn id="55" dur="500" fill="hold"/>
                                        <p:tgtEl>
                                          <p:spTgt spid="143327"/>
                                        </p:tgtEl>
                                        <p:attrNameLst>
                                          <p:attrName>ppt_x</p:attrName>
                                        </p:attrNameLst>
                                      </p:cBhvr>
                                      <p:tavLst>
                                        <p:tav tm="0">
                                          <p:val>
                                            <p:strVal val="0-#ppt_w/2"/>
                                          </p:val>
                                        </p:tav>
                                        <p:tav tm="100000">
                                          <p:val>
                                            <p:strVal val="#ppt_x"/>
                                          </p:val>
                                        </p:tav>
                                      </p:tavLst>
                                    </p:anim>
                                    <p:anim calcmode="lin" valueType="num">
                                      <p:cBhvr additive="base">
                                        <p:cTn id="56" dur="500" fill="hold"/>
                                        <p:tgtEl>
                                          <p:spTgt spid="14332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42836"/>
                                        </p:tgtEl>
                                        <p:attrNameLst>
                                          <p:attrName>style.visibility</p:attrName>
                                        </p:attrNameLst>
                                      </p:cBhvr>
                                      <p:to>
                                        <p:strVal val="visible"/>
                                      </p:to>
                                    </p:set>
                                    <p:anim calcmode="lin" valueType="num">
                                      <p:cBhvr additive="base">
                                        <p:cTn id="61" dur="500" fill="hold"/>
                                        <p:tgtEl>
                                          <p:spTgt spid="142836"/>
                                        </p:tgtEl>
                                        <p:attrNameLst>
                                          <p:attrName>ppt_x</p:attrName>
                                        </p:attrNameLst>
                                      </p:cBhvr>
                                      <p:tavLst>
                                        <p:tav tm="0">
                                          <p:val>
                                            <p:strVal val="0-#ppt_w/2"/>
                                          </p:val>
                                        </p:tav>
                                        <p:tav tm="100000">
                                          <p:val>
                                            <p:strVal val="#ppt_x"/>
                                          </p:val>
                                        </p:tav>
                                      </p:tavLst>
                                    </p:anim>
                                    <p:anim calcmode="lin" valueType="num">
                                      <p:cBhvr additive="base">
                                        <p:cTn id="62" dur="500" fill="hold"/>
                                        <p:tgtEl>
                                          <p:spTgt spid="1428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3328"/>
                                        </p:tgtEl>
                                        <p:attrNameLst>
                                          <p:attrName>style.visibility</p:attrName>
                                        </p:attrNameLst>
                                      </p:cBhvr>
                                      <p:to>
                                        <p:strVal val="visible"/>
                                      </p:to>
                                    </p:set>
                                    <p:anim calcmode="lin" valueType="num">
                                      <p:cBhvr additive="base">
                                        <p:cTn id="67" dur="500" fill="hold"/>
                                        <p:tgtEl>
                                          <p:spTgt spid="143328"/>
                                        </p:tgtEl>
                                        <p:attrNameLst>
                                          <p:attrName>ppt_x</p:attrName>
                                        </p:attrNameLst>
                                      </p:cBhvr>
                                      <p:tavLst>
                                        <p:tav tm="0">
                                          <p:val>
                                            <p:strVal val="0-#ppt_w/2"/>
                                          </p:val>
                                        </p:tav>
                                        <p:tav tm="100000">
                                          <p:val>
                                            <p:strVal val="#ppt_x"/>
                                          </p:val>
                                        </p:tav>
                                      </p:tavLst>
                                    </p:anim>
                                    <p:anim calcmode="lin" valueType="num">
                                      <p:cBhvr additive="base">
                                        <p:cTn id="68" dur="500" fill="hold"/>
                                        <p:tgtEl>
                                          <p:spTgt spid="14332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42835"/>
                                        </p:tgtEl>
                                        <p:attrNameLst>
                                          <p:attrName>style.visibility</p:attrName>
                                        </p:attrNameLst>
                                      </p:cBhvr>
                                      <p:to>
                                        <p:strVal val="visible"/>
                                      </p:to>
                                    </p:set>
                                    <p:anim calcmode="lin" valueType="num">
                                      <p:cBhvr additive="base">
                                        <p:cTn id="73" dur="500" fill="hold"/>
                                        <p:tgtEl>
                                          <p:spTgt spid="142835"/>
                                        </p:tgtEl>
                                        <p:attrNameLst>
                                          <p:attrName>ppt_x</p:attrName>
                                        </p:attrNameLst>
                                      </p:cBhvr>
                                      <p:tavLst>
                                        <p:tav tm="0">
                                          <p:val>
                                            <p:strVal val="0-#ppt_w/2"/>
                                          </p:val>
                                        </p:tav>
                                        <p:tav tm="100000">
                                          <p:val>
                                            <p:strVal val="#ppt_x"/>
                                          </p:val>
                                        </p:tav>
                                      </p:tavLst>
                                    </p:anim>
                                    <p:anim calcmode="lin" valueType="num">
                                      <p:cBhvr additive="base">
                                        <p:cTn id="74" dur="500" fill="hold"/>
                                        <p:tgtEl>
                                          <p:spTgt spid="1428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43333"/>
                                        </p:tgtEl>
                                        <p:attrNameLst>
                                          <p:attrName>style.visibility</p:attrName>
                                        </p:attrNameLst>
                                      </p:cBhvr>
                                      <p:to>
                                        <p:strVal val="visible"/>
                                      </p:to>
                                    </p:set>
                                    <p:anim calcmode="lin" valueType="num">
                                      <p:cBhvr additive="base">
                                        <p:cTn id="79" dur="500" fill="hold"/>
                                        <p:tgtEl>
                                          <p:spTgt spid="143333"/>
                                        </p:tgtEl>
                                        <p:attrNameLst>
                                          <p:attrName>ppt_x</p:attrName>
                                        </p:attrNameLst>
                                      </p:cBhvr>
                                      <p:tavLst>
                                        <p:tav tm="0">
                                          <p:val>
                                            <p:strVal val="0-#ppt_w/2"/>
                                          </p:val>
                                        </p:tav>
                                        <p:tav tm="100000">
                                          <p:val>
                                            <p:strVal val="#ppt_x"/>
                                          </p:val>
                                        </p:tav>
                                      </p:tavLst>
                                    </p:anim>
                                    <p:anim calcmode="lin" valueType="num">
                                      <p:cBhvr additive="base">
                                        <p:cTn id="80" dur="500" fill="hold"/>
                                        <p:tgtEl>
                                          <p:spTgt spid="14333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43329"/>
                                        </p:tgtEl>
                                        <p:attrNameLst>
                                          <p:attrName>style.visibility</p:attrName>
                                        </p:attrNameLst>
                                      </p:cBhvr>
                                      <p:to>
                                        <p:strVal val="visible"/>
                                      </p:to>
                                    </p:set>
                                    <p:anim calcmode="lin" valueType="num">
                                      <p:cBhvr additive="base">
                                        <p:cTn id="85" dur="500" fill="hold"/>
                                        <p:tgtEl>
                                          <p:spTgt spid="143329"/>
                                        </p:tgtEl>
                                        <p:attrNameLst>
                                          <p:attrName>ppt_x</p:attrName>
                                        </p:attrNameLst>
                                      </p:cBhvr>
                                      <p:tavLst>
                                        <p:tav tm="0">
                                          <p:val>
                                            <p:strVal val="0-#ppt_w/2"/>
                                          </p:val>
                                        </p:tav>
                                        <p:tav tm="100000">
                                          <p:val>
                                            <p:strVal val="#ppt_x"/>
                                          </p:val>
                                        </p:tav>
                                      </p:tavLst>
                                    </p:anim>
                                    <p:anim calcmode="lin" valueType="num">
                                      <p:cBhvr additive="base">
                                        <p:cTn id="86" dur="500" fill="hold"/>
                                        <p:tgtEl>
                                          <p:spTgt spid="143329"/>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43330"/>
                                        </p:tgtEl>
                                        <p:attrNameLst>
                                          <p:attrName>style.visibility</p:attrName>
                                        </p:attrNameLst>
                                      </p:cBhvr>
                                      <p:to>
                                        <p:strVal val="visible"/>
                                      </p:to>
                                    </p:set>
                                    <p:anim calcmode="lin" valueType="num">
                                      <p:cBhvr additive="base">
                                        <p:cTn id="91" dur="500" fill="hold"/>
                                        <p:tgtEl>
                                          <p:spTgt spid="143330"/>
                                        </p:tgtEl>
                                        <p:attrNameLst>
                                          <p:attrName>ppt_x</p:attrName>
                                        </p:attrNameLst>
                                      </p:cBhvr>
                                      <p:tavLst>
                                        <p:tav tm="0">
                                          <p:val>
                                            <p:strVal val="0-#ppt_w/2"/>
                                          </p:val>
                                        </p:tav>
                                        <p:tav tm="100000">
                                          <p:val>
                                            <p:strVal val="#ppt_x"/>
                                          </p:val>
                                        </p:tav>
                                      </p:tavLst>
                                    </p:anim>
                                    <p:anim calcmode="lin" valueType="num">
                                      <p:cBhvr additive="base">
                                        <p:cTn id="92" dur="500" fill="hold"/>
                                        <p:tgtEl>
                                          <p:spTgt spid="14333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43331"/>
                                        </p:tgtEl>
                                        <p:attrNameLst>
                                          <p:attrName>style.visibility</p:attrName>
                                        </p:attrNameLst>
                                      </p:cBhvr>
                                      <p:to>
                                        <p:strVal val="visible"/>
                                      </p:to>
                                    </p:set>
                                    <p:anim calcmode="lin" valueType="num">
                                      <p:cBhvr additive="base">
                                        <p:cTn id="97" dur="500" fill="hold"/>
                                        <p:tgtEl>
                                          <p:spTgt spid="143331"/>
                                        </p:tgtEl>
                                        <p:attrNameLst>
                                          <p:attrName>ppt_x</p:attrName>
                                        </p:attrNameLst>
                                      </p:cBhvr>
                                      <p:tavLst>
                                        <p:tav tm="0">
                                          <p:val>
                                            <p:strVal val="0-#ppt_w/2"/>
                                          </p:val>
                                        </p:tav>
                                        <p:tav tm="100000">
                                          <p:val>
                                            <p:strVal val="#ppt_x"/>
                                          </p:val>
                                        </p:tav>
                                      </p:tavLst>
                                    </p:anim>
                                    <p:anim calcmode="lin" valueType="num">
                                      <p:cBhvr additive="base">
                                        <p:cTn id="98" dur="500" fill="hold"/>
                                        <p:tgtEl>
                                          <p:spTgt spid="14333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43332"/>
                                        </p:tgtEl>
                                        <p:attrNameLst>
                                          <p:attrName>style.visibility</p:attrName>
                                        </p:attrNameLst>
                                      </p:cBhvr>
                                      <p:to>
                                        <p:strVal val="visible"/>
                                      </p:to>
                                    </p:set>
                                    <p:anim calcmode="lin" valueType="num">
                                      <p:cBhvr additive="base">
                                        <p:cTn id="103" dur="500" fill="hold"/>
                                        <p:tgtEl>
                                          <p:spTgt spid="143332"/>
                                        </p:tgtEl>
                                        <p:attrNameLst>
                                          <p:attrName>ppt_x</p:attrName>
                                        </p:attrNameLst>
                                      </p:cBhvr>
                                      <p:tavLst>
                                        <p:tav tm="0">
                                          <p:val>
                                            <p:strVal val="0-#ppt_w/2"/>
                                          </p:val>
                                        </p:tav>
                                        <p:tav tm="100000">
                                          <p:val>
                                            <p:strVal val="#ppt_x"/>
                                          </p:val>
                                        </p:tav>
                                      </p:tavLst>
                                    </p:anim>
                                    <p:anim calcmode="lin" valueType="num">
                                      <p:cBhvr additive="base">
                                        <p:cTn id="104" dur="500" fill="hold"/>
                                        <p:tgtEl>
                                          <p:spTgt spid="143332"/>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43334"/>
                                        </p:tgtEl>
                                        <p:attrNameLst>
                                          <p:attrName>style.visibility</p:attrName>
                                        </p:attrNameLst>
                                      </p:cBhvr>
                                      <p:to>
                                        <p:strVal val="visible"/>
                                      </p:to>
                                    </p:set>
                                    <p:anim calcmode="lin" valueType="num">
                                      <p:cBhvr additive="base">
                                        <p:cTn id="109" dur="500" fill="hold"/>
                                        <p:tgtEl>
                                          <p:spTgt spid="143334"/>
                                        </p:tgtEl>
                                        <p:attrNameLst>
                                          <p:attrName>ppt_x</p:attrName>
                                        </p:attrNameLst>
                                      </p:cBhvr>
                                      <p:tavLst>
                                        <p:tav tm="0">
                                          <p:val>
                                            <p:strVal val="0-#ppt_w/2"/>
                                          </p:val>
                                        </p:tav>
                                        <p:tav tm="100000">
                                          <p:val>
                                            <p:strVal val="#ppt_x"/>
                                          </p:val>
                                        </p:tav>
                                      </p:tavLst>
                                    </p:anim>
                                    <p:anim calcmode="lin" valueType="num">
                                      <p:cBhvr additive="base">
                                        <p:cTn id="110" dur="500" fill="hold"/>
                                        <p:tgtEl>
                                          <p:spTgt spid="143334"/>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43335"/>
                                        </p:tgtEl>
                                        <p:attrNameLst>
                                          <p:attrName>style.visibility</p:attrName>
                                        </p:attrNameLst>
                                      </p:cBhvr>
                                      <p:to>
                                        <p:strVal val="visible"/>
                                      </p:to>
                                    </p:set>
                                    <p:anim calcmode="lin" valueType="num">
                                      <p:cBhvr additive="base">
                                        <p:cTn id="115" dur="500" fill="hold"/>
                                        <p:tgtEl>
                                          <p:spTgt spid="143335"/>
                                        </p:tgtEl>
                                        <p:attrNameLst>
                                          <p:attrName>ppt_x</p:attrName>
                                        </p:attrNameLst>
                                      </p:cBhvr>
                                      <p:tavLst>
                                        <p:tav tm="0">
                                          <p:val>
                                            <p:strVal val="0-#ppt_w/2"/>
                                          </p:val>
                                        </p:tav>
                                        <p:tav tm="100000">
                                          <p:val>
                                            <p:strVal val="#ppt_x"/>
                                          </p:val>
                                        </p:tav>
                                      </p:tavLst>
                                    </p:anim>
                                    <p:anim calcmode="lin" valueType="num">
                                      <p:cBhvr additive="base">
                                        <p:cTn id="116" dur="500" fill="hold"/>
                                        <p:tgtEl>
                                          <p:spTgt spid="143335"/>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43336"/>
                                        </p:tgtEl>
                                        <p:attrNameLst>
                                          <p:attrName>style.visibility</p:attrName>
                                        </p:attrNameLst>
                                      </p:cBhvr>
                                      <p:to>
                                        <p:strVal val="visible"/>
                                      </p:to>
                                    </p:set>
                                    <p:anim calcmode="lin" valueType="num">
                                      <p:cBhvr additive="base">
                                        <p:cTn id="121" dur="500" fill="hold"/>
                                        <p:tgtEl>
                                          <p:spTgt spid="143336"/>
                                        </p:tgtEl>
                                        <p:attrNameLst>
                                          <p:attrName>ppt_x</p:attrName>
                                        </p:attrNameLst>
                                      </p:cBhvr>
                                      <p:tavLst>
                                        <p:tav tm="0">
                                          <p:val>
                                            <p:strVal val="0-#ppt_w/2"/>
                                          </p:val>
                                        </p:tav>
                                        <p:tav tm="100000">
                                          <p:val>
                                            <p:strVal val="#ppt_x"/>
                                          </p:val>
                                        </p:tav>
                                      </p:tavLst>
                                    </p:anim>
                                    <p:anim calcmode="lin" valueType="num">
                                      <p:cBhvr additive="base">
                                        <p:cTn id="122" dur="500" fill="hold"/>
                                        <p:tgtEl>
                                          <p:spTgt spid="143336"/>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43337"/>
                                        </p:tgtEl>
                                        <p:attrNameLst>
                                          <p:attrName>style.visibility</p:attrName>
                                        </p:attrNameLst>
                                      </p:cBhvr>
                                      <p:to>
                                        <p:strVal val="visible"/>
                                      </p:to>
                                    </p:set>
                                    <p:anim calcmode="lin" valueType="num">
                                      <p:cBhvr additive="base">
                                        <p:cTn id="127" dur="500" fill="hold"/>
                                        <p:tgtEl>
                                          <p:spTgt spid="143337"/>
                                        </p:tgtEl>
                                        <p:attrNameLst>
                                          <p:attrName>ppt_x</p:attrName>
                                        </p:attrNameLst>
                                      </p:cBhvr>
                                      <p:tavLst>
                                        <p:tav tm="0">
                                          <p:val>
                                            <p:strVal val="0-#ppt_w/2"/>
                                          </p:val>
                                        </p:tav>
                                        <p:tav tm="100000">
                                          <p:val>
                                            <p:strVal val="#ppt_x"/>
                                          </p:val>
                                        </p:tav>
                                      </p:tavLst>
                                    </p:anim>
                                    <p:anim calcmode="lin" valueType="num">
                                      <p:cBhvr additive="base">
                                        <p:cTn id="128" dur="500" fill="hold"/>
                                        <p:tgtEl>
                                          <p:spTgt spid="143337"/>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43338"/>
                                        </p:tgtEl>
                                        <p:attrNameLst>
                                          <p:attrName>style.visibility</p:attrName>
                                        </p:attrNameLst>
                                      </p:cBhvr>
                                      <p:to>
                                        <p:strVal val="visible"/>
                                      </p:to>
                                    </p:set>
                                    <p:anim calcmode="lin" valueType="num">
                                      <p:cBhvr additive="base">
                                        <p:cTn id="133" dur="500" fill="hold"/>
                                        <p:tgtEl>
                                          <p:spTgt spid="143338"/>
                                        </p:tgtEl>
                                        <p:attrNameLst>
                                          <p:attrName>ppt_x</p:attrName>
                                        </p:attrNameLst>
                                      </p:cBhvr>
                                      <p:tavLst>
                                        <p:tav tm="0">
                                          <p:val>
                                            <p:strVal val="0-#ppt_w/2"/>
                                          </p:val>
                                        </p:tav>
                                        <p:tav tm="100000">
                                          <p:val>
                                            <p:strVal val="#ppt_x"/>
                                          </p:val>
                                        </p:tav>
                                      </p:tavLst>
                                    </p:anim>
                                    <p:anim calcmode="lin" valueType="num">
                                      <p:cBhvr additive="base">
                                        <p:cTn id="134" dur="500" fill="hold"/>
                                        <p:tgtEl>
                                          <p:spTgt spid="143338"/>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43339"/>
                                        </p:tgtEl>
                                        <p:attrNameLst>
                                          <p:attrName>style.visibility</p:attrName>
                                        </p:attrNameLst>
                                      </p:cBhvr>
                                      <p:to>
                                        <p:strVal val="visible"/>
                                      </p:to>
                                    </p:set>
                                    <p:anim calcmode="lin" valueType="num">
                                      <p:cBhvr additive="base">
                                        <p:cTn id="139" dur="500" fill="hold"/>
                                        <p:tgtEl>
                                          <p:spTgt spid="143339"/>
                                        </p:tgtEl>
                                        <p:attrNameLst>
                                          <p:attrName>ppt_x</p:attrName>
                                        </p:attrNameLst>
                                      </p:cBhvr>
                                      <p:tavLst>
                                        <p:tav tm="0">
                                          <p:val>
                                            <p:strVal val="0-#ppt_w/2"/>
                                          </p:val>
                                        </p:tav>
                                        <p:tav tm="100000">
                                          <p:val>
                                            <p:strVal val="#ppt_x"/>
                                          </p:val>
                                        </p:tav>
                                      </p:tavLst>
                                    </p:anim>
                                    <p:anim calcmode="lin" valueType="num">
                                      <p:cBhvr additive="base">
                                        <p:cTn id="140" dur="500" fill="hold"/>
                                        <p:tgtEl>
                                          <p:spTgt spid="143339"/>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43340"/>
                                        </p:tgtEl>
                                        <p:attrNameLst>
                                          <p:attrName>style.visibility</p:attrName>
                                        </p:attrNameLst>
                                      </p:cBhvr>
                                      <p:to>
                                        <p:strVal val="visible"/>
                                      </p:to>
                                    </p:set>
                                    <p:anim calcmode="lin" valueType="num">
                                      <p:cBhvr additive="base">
                                        <p:cTn id="145" dur="500" fill="hold"/>
                                        <p:tgtEl>
                                          <p:spTgt spid="143340"/>
                                        </p:tgtEl>
                                        <p:attrNameLst>
                                          <p:attrName>ppt_x</p:attrName>
                                        </p:attrNameLst>
                                      </p:cBhvr>
                                      <p:tavLst>
                                        <p:tav tm="0">
                                          <p:val>
                                            <p:strVal val="0-#ppt_w/2"/>
                                          </p:val>
                                        </p:tav>
                                        <p:tav tm="100000">
                                          <p:val>
                                            <p:strVal val="#ppt_x"/>
                                          </p:val>
                                        </p:tav>
                                      </p:tavLst>
                                    </p:anim>
                                    <p:anim calcmode="lin" valueType="num">
                                      <p:cBhvr additive="base">
                                        <p:cTn id="146" dur="500" fill="hold"/>
                                        <p:tgtEl>
                                          <p:spTgt spid="143340"/>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43341"/>
                                        </p:tgtEl>
                                        <p:attrNameLst>
                                          <p:attrName>style.visibility</p:attrName>
                                        </p:attrNameLst>
                                      </p:cBhvr>
                                      <p:to>
                                        <p:strVal val="visible"/>
                                      </p:to>
                                    </p:set>
                                    <p:anim calcmode="lin" valueType="num">
                                      <p:cBhvr additive="base">
                                        <p:cTn id="151" dur="500" fill="hold"/>
                                        <p:tgtEl>
                                          <p:spTgt spid="143341"/>
                                        </p:tgtEl>
                                        <p:attrNameLst>
                                          <p:attrName>ppt_x</p:attrName>
                                        </p:attrNameLst>
                                      </p:cBhvr>
                                      <p:tavLst>
                                        <p:tav tm="0">
                                          <p:val>
                                            <p:strVal val="0-#ppt_w/2"/>
                                          </p:val>
                                        </p:tav>
                                        <p:tav tm="100000">
                                          <p:val>
                                            <p:strVal val="#ppt_x"/>
                                          </p:val>
                                        </p:tav>
                                      </p:tavLst>
                                    </p:anim>
                                    <p:anim calcmode="lin" valueType="num">
                                      <p:cBhvr additive="base">
                                        <p:cTn id="152" dur="500" fill="hold"/>
                                        <p:tgtEl>
                                          <p:spTgt spid="143341"/>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43342"/>
                                        </p:tgtEl>
                                        <p:attrNameLst>
                                          <p:attrName>style.visibility</p:attrName>
                                        </p:attrNameLst>
                                      </p:cBhvr>
                                      <p:to>
                                        <p:strVal val="visible"/>
                                      </p:to>
                                    </p:set>
                                    <p:anim calcmode="lin" valueType="num">
                                      <p:cBhvr additive="base">
                                        <p:cTn id="157" dur="500" fill="hold"/>
                                        <p:tgtEl>
                                          <p:spTgt spid="143342"/>
                                        </p:tgtEl>
                                        <p:attrNameLst>
                                          <p:attrName>ppt_x</p:attrName>
                                        </p:attrNameLst>
                                      </p:cBhvr>
                                      <p:tavLst>
                                        <p:tav tm="0">
                                          <p:val>
                                            <p:strVal val="0-#ppt_w/2"/>
                                          </p:val>
                                        </p:tav>
                                        <p:tav tm="100000">
                                          <p:val>
                                            <p:strVal val="#ppt_x"/>
                                          </p:val>
                                        </p:tav>
                                      </p:tavLst>
                                    </p:anim>
                                    <p:anim calcmode="lin" valueType="num">
                                      <p:cBhvr additive="base">
                                        <p:cTn id="158" dur="500" fill="hold"/>
                                        <p:tgtEl>
                                          <p:spTgt spid="143342"/>
                                        </p:tgtEl>
                                        <p:attrNameLst>
                                          <p:attrName>ppt_y</p:attrName>
                                        </p:attrNameLst>
                                      </p:cBhvr>
                                      <p:tavLst>
                                        <p:tav tm="0">
                                          <p:val>
                                            <p:strVal val="#ppt_y"/>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43343"/>
                                        </p:tgtEl>
                                        <p:attrNameLst>
                                          <p:attrName>style.visibility</p:attrName>
                                        </p:attrNameLst>
                                      </p:cBhvr>
                                      <p:to>
                                        <p:strVal val="visible"/>
                                      </p:to>
                                    </p:set>
                                    <p:anim calcmode="lin" valueType="num">
                                      <p:cBhvr additive="base">
                                        <p:cTn id="163" dur="500" fill="hold"/>
                                        <p:tgtEl>
                                          <p:spTgt spid="143343"/>
                                        </p:tgtEl>
                                        <p:attrNameLst>
                                          <p:attrName>ppt_x</p:attrName>
                                        </p:attrNameLst>
                                      </p:cBhvr>
                                      <p:tavLst>
                                        <p:tav tm="0">
                                          <p:val>
                                            <p:strVal val="0-#ppt_w/2"/>
                                          </p:val>
                                        </p:tav>
                                        <p:tav tm="100000">
                                          <p:val>
                                            <p:strVal val="#ppt_x"/>
                                          </p:val>
                                        </p:tav>
                                      </p:tavLst>
                                    </p:anim>
                                    <p:anim calcmode="lin" valueType="num">
                                      <p:cBhvr additive="base">
                                        <p:cTn id="164" dur="500" fill="hold"/>
                                        <p:tgtEl>
                                          <p:spTgt spid="143343"/>
                                        </p:tgtEl>
                                        <p:attrNameLst>
                                          <p:attrName>ppt_y</p:attrName>
                                        </p:attrNameLst>
                                      </p:cBhvr>
                                      <p:tavLst>
                                        <p:tav tm="0">
                                          <p:val>
                                            <p:strVal val="#ppt_y"/>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143344"/>
                                        </p:tgtEl>
                                        <p:attrNameLst>
                                          <p:attrName>style.visibility</p:attrName>
                                        </p:attrNameLst>
                                      </p:cBhvr>
                                      <p:to>
                                        <p:strVal val="visible"/>
                                      </p:to>
                                    </p:set>
                                    <p:anim calcmode="lin" valueType="num">
                                      <p:cBhvr additive="base">
                                        <p:cTn id="169" dur="500" fill="hold"/>
                                        <p:tgtEl>
                                          <p:spTgt spid="143344"/>
                                        </p:tgtEl>
                                        <p:attrNameLst>
                                          <p:attrName>ppt_x</p:attrName>
                                        </p:attrNameLst>
                                      </p:cBhvr>
                                      <p:tavLst>
                                        <p:tav tm="0">
                                          <p:val>
                                            <p:strVal val="0-#ppt_w/2"/>
                                          </p:val>
                                        </p:tav>
                                        <p:tav tm="100000">
                                          <p:val>
                                            <p:strVal val="#ppt_x"/>
                                          </p:val>
                                        </p:tav>
                                      </p:tavLst>
                                    </p:anim>
                                    <p:anim calcmode="lin" valueType="num">
                                      <p:cBhvr additive="base">
                                        <p:cTn id="170" dur="500" fill="hold"/>
                                        <p:tgtEl>
                                          <p:spTgt spid="143344"/>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143345"/>
                                        </p:tgtEl>
                                        <p:attrNameLst>
                                          <p:attrName>style.visibility</p:attrName>
                                        </p:attrNameLst>
                                      </p:cBhvr>
                                      <p:to>
                                        <p:strVal val="visible"/>
                                      </p:to>
                                    </p:set>
                                    <p:anim calcmode="lin" valueType="num">
                                      <p:cBhvr additive="base">
                                        <p:cTn id="175" dur="500" fill="hold"/>
                                        <p:tgtEl>
                                          <p:spTgt spid="143345"/>
                                        </p:tgtEl>
                                        <p:attrNameLst>
                                          <p:attrName>ppt_x</p:attrName>
                                        </p:attrNameLst>
                                      </p:cBhvr>
                                      <p:tavLst>
                                        <p:tav tm="0">
                                          <p:val>
                                            <p:strVal val="0-#ppt_w/2"/>
                                          </p:val>
                                        </p:tav>
                                        <p:tav tm="100000">
                                          <p:val>
                                            <p:strVal val="#ppt_x"/>
                                          </p:val>
                                        </p:tav>
                                      </p:tavLst>
                                    </p:anim>
                                    <p:anim calcmode="lin" valueType="num">
                                      <p:cBhvr additive="base">
                                        <p:cTn id="176" dur="500" fill="hold"/>
                                        <p:tgtEl>
                                          <p:spTgt spid="143345"/>
                                        </p:tgtEl>
                                        <p:attrNameLst>
                                          <p:attrName>ppt_y</p:attrName>
                                        </p:attrNameLst>
                                      </p:cBhvr>
                                      <p:tavLst>
                                        <p:tav tm="0">
                                          <p:val>
                                            <p:strVal val="#ppt_y"/>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143346"/>
                                        </p:tgtEl>
                                        <p:attrNameLst>
                                          <p:attrName>style.visibility</p:attrName>
                                        </p:attrNameLst>
                                      </p:cBhvr>
                                      <p:to>
                                        <p:strVal val="visible"/>
                                      </p:to>
                                    </p:set>
                                    <p:anim calcmode="lin" valueType="num">
                                      <p:cBhvr additive="base">
                                        <p:cTn id="181" dur="500" fill="hold"/>
                                        <p:tgtEl>
                                          <p:spTgt spid="143346"/>
                                        </p:tgtEl>
                                        <p:attrNameLst>
                                          <p:attrName>ppt_x</p:attrName>
                                        </p:attrNameLst>
                                      </p:cBhvr>
                                      <p:tavLst>
                                        <p:tav tm="0">
                                          <p:val>
                                            <p:strVal val="0-#ppt_w/2"/>
                                          </p:val>
                                        </p:tav>
                                        <p:tav tm="100000">
                                          <p:val>
                                            <p:strVal val="#ppt_x"/>
                                          </p:val>
                                        </p:tav>
                                      </p:tavLst>
                                    </p:anim>
                                    <p:anim calcmode="lin" valueType="num">
                                      <p:cBhvr additive="base">
                                        <p:cTn id="182" dur="500" fill="hold"/>
                                        <p:tgtEl>
                                          <p:spTgt spid="143346"/>
                                        </p:tgtEl>
                                        <p:attrNameLst>
                                          <p:attrName>ppt_y</p:attrName>
                                        </p:attrNameLst>
                                      </p:cBhvr>
                                      <p:tavLst>
                                        <p:tav tm="0">
                                          <p:val>
                                            <p:strVal val="#ppt_y"/>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43347"/>
                                        </p:tgtEl>
                                        <p:attrNameLst>
                                          <p:attrName>style.visibility</p:attrName>
                                        </p:attrNameLst>
                                      </p:cBhvr>
                                      <p:to>
                                        <p:strVal val="visible"/>
                                      </p:to>
                                    </p:set>
                                    <p:anim calcmode="lin" valueType="num">
                                      <p:cBhvr additive="base">
                                        <p:cTn id="187" dur="500" fill="hold"/>
                                        <p:tgtEl>
                                          <p:spTgt spid="143347"/>
                                        </p:tgtEl>
                                        <p:attrNameLst>
                                          <p:attrName>ppt_x</p:attrName>
                                        </p:attrNameLst>
                                      </p:cBhvr>
                                      <p:tavLst>
                                        <p:tav tm="0">
                                          <p:val>
                                            <p:strVal val="0-#ppt_w/2"/>
                                          </p:val>
                                        </p:tav>
                                        <p:tav tm="100000">
                                          <p:val>
                                            <p:strVal val="#ppt_x"/>
                                          </p:val>
                                        </p:tav>
                                      </p:tavLst>
                                    </p:anim>
                                    <p:anim calcmode="lin" valueType="num">
                                      <p:cBhvr additive="base">
                                        <p:cTn id="188" dur="500" fill="hold"/>
                                        <p:tgtEl>
                                          <p:spTgt spid="143347"/>
                                        </p:tgtEl>
                                        <p:attrNameLst>
                                          <p:attrName>ppt_y</p:attrName>
                                        </p:attrNameLst>
                                      </p:cBhvr>
                                      <p:tavLst>
                                        <p:tav tm="0">
                                          <p:val>
                                            <p:strVal val="#ppt_y"/>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143348"/>
                                        </p:tgtEl>
                                        <p:attrNameLst>
                                          <p:attrName>style.visibility</p:attrName>
                                        </p:attrNameLst>
                                      </p:cBhvr>
                                      <p:to>
                                        <p:strVal val="visible"/>
                                      </p:to>
                                    </p:set>
                                    <p:anim calcmode="lin" valueType="num">
                                      <p:cBhvr additive="base">
                                        <p:cTn id="193" dur="500" fill="hold"/>
                                        <p:tgtEl>
                                          <p:spTgt spid="143348"/>
                                        </p:tgtEl>
                                        <p:attrNameLst>
                                          <p:attrName>ppt_x</p:attrName>
                                        </p:attrNameLst>
                                      </p:cBhvr>
                                      <p:tavLst>
                                        <p:tav tm="0">
                                          <p:val>
                                            <p:strVal val="0-#ppt_w/2"/>
                                          </p:val>
                                        </p:tav>
                                        <p:tav tm="100000">
                                          <p:val>
                                            <p:strVal val="#ppt_x"/>
                                          </p:val>
                                        </p:tav>
                                      </p:tavLst>
                                    </p:anim>
                                    <p:anim calcmode="lin" valueType="num">
                                      <p:cBhvr additive="base">
                                        <p:cTn id="194" dur="500" fill="hold"/>
                                        <p:tgtEl>
                                          <p:spTgt spid="143348"/>
                                        </p:tgtEl>
                                        <p:attrNameLst>
                                          <p:attrName>ppt_y</p:attrName>
                                        </p:attrNameLst>
                                      </p:cBhvr>
                                      <p:tavLst>
                                        <p:tav tm="0">
                                          <p:val>
                                            <p:strVal val="#ppt_y"/>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8" fill="hold" grpId="0" nodeType="clickEffect">
                                  <p:stCondLst>
                                    <p:cond delay="0"/>
                                  </p:stCondLst>
                                  <p:childTnLst>
                                    <p:set>
                                      <p:cBhvr>
                                        <p:cTn id="198" dur="1" fill="hold">
                                          <p:stCondLst>
                                            <p:cond delay="0"/>
                                          </p:stCondLst>
                                        </p:cTn>
                                        <p:tgtEl>
                                          <p:spTgt spid="143349"/>
                                        </p:tgtEl>
                                        <p:attrNameLst>
                                          <p:attrName>style.visibility</p:attrName>
                                        </p:attrNameLst>
                                      </p:cBhvr>
                                      <p:to>
                                        <p:strVal val="visible"/>
                                      </p:to>
                                    </p:set>
                                    <p:anim calcmode="lin" valueType="num">
                                      <p:cBhvr additive="base">
                                        <p:cTn id="199" dur="500" fill="hold"/>
                                        <p:tgtEl>
                                          <p:spTgt spid="143349"/>
                                        </p:tgtEl>
                                        <p:attrNameLst>
                                          <p:attrName>ppt_x</p:attrName>
                                        </p:attrNameLst>
                                      </p:cBhvr>
                                      <p:tavLst>
                                        <p:tav tm="0">
                                          <p:val>
                                            <p:strVal val="0-#ppt_w/2"/>
                                          </p:val>
                                        </p:tav>
                                        <p:tav tm="100000">
                                          <p:val>
                                            <p:strVal val="#ppt_x"/>
                                          </p:val>
                                        </p:tav>
                                      </p:tavLst>
                                    </p:anim>
                                    <p:anim calcmode="lin" valueType="num">
                                      <p:cBhvr additive="base">
                                        <p:cTn id="200" dur="500" fill="hold"/>
                                        <p:tgtEl>
                                          <p:spTgt spid="143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32" grpId="0" animBg="1"/>
      <p:bldP spid="142834" grpId="0" animBg="1"/>
      <p:bldP spid="142835" grpId="0" animBg="1"/>
      <p:bldP spid="142836" grpId="0" animBg="1"/>
      <p:bldP spid="143322" grpId="0" autoUpdateAnimBg="0"/>
      <p:bldP spid="143323" grpId="0" autoUpdateAnimBg="0"/>
      <p:bldP spid="143324" grpId="0" autoUpdateAnimBg="0"/>
      <p:bldP spid="143325" grpId="0" autoUpdateAnimBg="0"/>
      <p:bldP spid="143326" grpId="0" autoUpdateAnimBg="0"/>
      <p:bldP spid="143327" grpId="0" autoUpdateAnimBg="0"/>
      <p:bldP spid="143328" grpId="0" autoUpdateAnimBg="0"/>
      <p:bldP spid="143329" grpId="0" autoUpdateAnimBg="0"/>
      <p:bldP spid="143330" grpId="0" autoUpdateAnimBg="0"/>
      <p:bldP spid="143331" grpId="0" autoUpdateAnimBg="0"/>
      <p:bldP spid="143332" grpId="0" autoUpdateAnimBg="0"/>
      <p:bldP spid="143333" grpId="0" autoUpdateAnimBg="0"/>
      <p:bldP spid="143334" grpId="0" autoUpdateAnimBg="0"/>
      <p:bldP spid="143335" grpId="0" autoUpdateAnimBg="0"/>
      <p:bldP spid="143336" grpId="0" autoUpdateAnimBg="0"/>
      <p:bldP spid="143337" grpId="0" autoUpdateAnimBg="0"/>
      <p:bldP spid="143338" grpId="0" autoUpdateAnimBg="0"/>
      <p:bldP spid="143339" grpId="0" autoUpdateAnimBg="0"/>
      <p:bldP spid="143340" grpId="0" autoUpdateAnimBg="0"/>
      <p:bldP spid="143341" grpId="0" autoUpdateAnimBg="0"/>
      <p:bldP spid="143342" grpId="0" autoUpdateAnimBg="0"/>
      <p:bldP spid="143343" grpId="0" autoUpdateAnimBg="0"/>
      <p:bldP spid="143344" grpId="0" autoUpdateAnimBg="0"/>
      <p:bldP spid="143345" grpId="0" autoUpdateAnimBg="0"/>
      <p:bldP spid="143346" grpId="0" autoUpdateAnimBg="0"/>
      <p:bldP spid="143347" grpId="0" autoUpdateAnimBg="0"/>
      <p:bldP spid="143348" grpId="0" autoUpdateAnimBg="0"/>
      <p:bldP spid="14334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a:defRPr/>
            </a:pPr>
            <a:r>
              <a:rPr lang="en-US" dirty="0" smtClean="0"/>
              <a:t>The </a:t>
            </a:r>
            <a:r>
              <a:rPr lang="en-US" sz="3600" dirty="0" smtClean="0">
                <a:latin typeface="Courier New" pitchFamily="49" charset="0"/>
                <a:cs typeface="Courier New" pitchFamily="49" charset="0"/>
              </a:rPr>
              <a:t>public</a:t>
            </a:r>
            <a:r>
              <a:rPr lang="en-US" dirty="0" smtClean="0"/>
              <a:t> and </a:t>
            </a:r>
            <a:r>
              <a:rPr lang="en-US" sz="3600" dirty="0" smtClean="0">
                <a:latin typeface="Courier New" pitchFamily="49" charset="0"/>
                <a:cs typeface="Courier New" pitchFamily="49" charset="0"/>
              </a:rPr>
              <a:t>private</a:t>
            </a:r>
            <a:r>
              <a:rPr lang="en-US" dirty="0" smtClean="0"/>
              <a:t> </a:t>
            </a:r>
            <a:r>
              <a:rPr lang="en-US" dirty="0"/>
              <a:t>Parts (cont.)</a:t>
            </a:r>
          </a:p>
        </p:txBody>
      </p:sp>
      <p:pic>
        <p:nvPicPr>
          <p:cNvPr id="66562" name="Picture 2"/>
          <p:cNvPicPr>
            <a:picLocks noChangeAspect="1" noChangeArrowheads="1"/>
          </p:cNvPicPr>
          <p:nvPr/>
        </p:nvPicPr>
        <p:blipFill>
          <a:blip r:embed="rId2"/>
          <a:srcRect/>
          <a:stretch>
            <a:fillRect/>
          </a:stretch>
        </p:blipFill>
        <p:spPr bwMode="auto">
          <a:xfrm>
            <a:off x="609600" y="1524000"/>
            <a:ext cx="8243888" cy="533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lstStyle/>
          <a:p>
            <a:r>
              <a:rPr lang="en-US" smtClean="0"/>
              <a:t>Private Data Fields, Public Functions</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a:defRPr/>
            </a:pPr>
            <a:r>
              <a:rPr lang="en-US" dirty="0" smtClean="0"/>
              <a:t>Whatever is declared after the </a:t>
            </a:r>
            <a:r>
              <a:rPr lang="en-US" sz="2400" dirty="0" smtClean="0">
                <a:latin typeface="Courier New" pitchFamily="49" charset="0"/>
                <a:cs typeface="Courier New" pitchFamily="49" charset="0"/>
              </a:rPr>
              <a:t>private</a:t>
            </a:r>
            <a:r>
              <a:rPr lang="en-US" sz="2400" dirty="0" smtClean="0"/>
              <a:t> </a:t>
            </a:r>
            <a:r>
              <a:rPr lang="en-US" dirty="0" smtClean="0"/>
              <a:t>access specifier can be accessed only within the class definition</a:t>
            </a:r>
          </a:p>
          <a:p>
            <a:pPr>
              <a:defRPr/>
            </a:pPr>
            <a:r>
              <a:rPr lang="en-US" dirty="0"/>
              <a:t>The data </a:t>
            </a:r>
            <a:r>
              <a:rPr lang="en-US" dirty="0" smtClean="0"/>
              <a:t>fields </a:t>
            </a:r>
            <a:r>
              <a:rPr lang="en-US" dirty="0"/>
              <a:t>can </a:t>
            </a:r>
            <a:r>
              <a:rPr lang="en-US" dirty="0" smtClean="0"/>
              <a:t>be </a:t>
            </a:r>
            <a:r>
              <a:rPr lang="en-US" dirty="0"/>
              <a:t>accessed </a:t>
            </a:r>
            <a:r>
              <a:rPr lang="en-US" dirty="0" smtClean="0"/>
              <a:t>only by </a:t>
            </a:r>
            <a:r>
              <a:rPr lang="en-US" dirty="0"/>
              <a:t>invoking one of the public member functions that </a:t>
            </a:r>
            <a:r>
              <a:rPr lang="en-US" dirty="0" smtClean="0"/>
              <a:t>is </a:t>
            </a:r>
            <a:r>
              <a:rPr lang="en-US" dirty="0"/>
              <a:t>part of the class</a:t>
            </a:r>
          </a:p>
          <a:p>
            <a:pPr>
              <a:defRPr/>
            </a:pPr>
            <a:r>
              <a:rPr lang="en-US" dirty="0" smtClean="0"/>
              <a:t>The reasons for this</a:t>
            </a:r>
            <a:r>
              <a:rPr lang="en-US" dirty="0"/>
              <a:t> </a:t>
            </a:r>
            <a:r>
              <a:rPr lang="en-US" dirty="0" smtClean="0"/>
              <a:t>are</a:t>
            </a:r>
          </a:p>
          <a:p>
            <a:pPr lvl="1">
              <a:defRPr/>
            </a:pPr>
            <a:r>
              <a:rPr lang="en-US" dirty="0" smtClean="0"/>
              <a:t>to control access to an object's data </a:t>
            </a:r>
          </a:p>
          <a:p>
            <a:pPr lvl="1">
              <a:defRPr/>
            </a:pPr>
            <a:r>
              <a:rPr lang="en-US" dirty="0" smtClean="0"/>
              <a:t>to prevent improper use and processing of an object's data</a:t>
            </a:r>
          </a:p>
          <a:p>
            <a:pPr lvl="1">
              <a:defRPr/>
            </a:pPr>
            <a:r>
              <a:rPr lang="en-US" dirty="0" smtClean="0"/>
              <a:t>to allow the implementer to change how the private data is represented without other programs that use the class needing to make changes</a:t>
            </a:r>
          </a:p>
          <a:p>
            <a:pPr>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Constant Member Functions</a:t>
            </a:r>
          </a:p>
        </p:txBody>
      </p:sp>
      <p:sp>
        <p:nvSpPr>
          <p:cNvPr id="68610" name="Content Placeholder 2"/>
          <p:cNvSpPr>
            <a:spLocks noGrp="1"/>
          </p:cNvSpPr>
          <p:nvPr>
            <p:ph sz="quarter" idx="1"/>
          </p:nvPr>
        </p:nvSpPr>
        <p:spPr>
          <a:xfrm>
            <a:off x="609600" y="1589088"/>
            <a:ext cx="3124200" cy="4964112"/>
          </a:xfrm>
        </p:spPr>
        <p:txBody>
          <a:bodyPr/>
          <a:lstStyle/>
          <a:p>
            <a:r>
              <a:rPr lang="en-US" sz="2000" smtClean="0"/>
              <a:t>The declarations for the functions </a:t>
            </a:r>
            <a:r>
              <a:rPr lang="en-US" sz="2000" smtClean="0">
                <a:latin typeface="Courier New" pitchFamily="49" charset="0"/>
                <a:cs typeface="Courier New" pitchFamily="49" charset="0"/>
              </a:rPr>
              <a:t>get_hours</a:t>
            </a:r>
            <a:r>
              <a:rPr lang="en-US" sz="2000" smtClean="0"/>
              <a:t>, </a:t>
            </a:r>
            <a:r>
              <a:rPr lang="en-US" sz="2000" smtClean="0">
                <a:latin typeface="Courier New" pitchFamily="49" charset="0"/>
                <a:cs typeface="Courier New" pitchFamily="49" charset="0"/>
              </a:rPr>
              <a:t>get_minutes</a:t>
            </a:r>
            <a:r>
              <a:rPr lang="en-US" sz="2000" smtClean="0"/>
              <a:t>, and </a:t>
            </a:r>
            <a:r>
              <a:rPr lang="en-US" sz="2000" smtClean="0">
                <a:latin typeface="Courier New" pitchFamily="49" charset="0"/>
                <a:cs typeface="Courier New" pitchFamily="49" charset="0"/>
              </a:rPr>
              <a:t>get_seconds</a:t>
            </a:r>
            <a:r>
              <a:rPr lang="en-US" sz="2000" smtClean="0"/>
              <a:t> each have the keyword </a:t>
            </a:r>
            <a:r>
              <a:rPr lang="en-US" sz="2000" smtClean="0">
                <a:latin typeface="Courier New" pitchFamily="49" charset="0"/>
                <a:cs typeface="Courier New" pitchFamily="49" charset="0"/>
              </a:rPr>
              <a:t>const</a:t>
            </a:r>
            <a:r>
              <a:rPr lang="en-US" sz="2000" smtClean="0"/>
              <a:t> immediately preceding the semicolon</a:t>
            </a:r>
          </a:p>
          <a:p>
            <a:r>
              <a:rPr lang="en-US" sz="2000" smtClean="0"/>
              <a:t>This tells the users and the complier that these functions will not modify the object on which they operate</a:t>
            </a:r>
          </a:p>
        </p:txBody>
      </p:sp>
      <p:sp>
        <p:nvSpPr>
          <p:cNvPr id="68611" name="Content Placeholder 3"/>
          <p:cNvSpPr>
            <a:spLocks noGrp="1"/>
          </p:cNvSpPr>
          <p:nvPr>
            <p:ph sz="quarter" idx="2"/>
          </p:nvPr>
        </p:nvSpPr>
        <p:spPr>
          <a:xfrm>
            <a:off x="3886200" y="1589088"/>
            <a:ext cx="5029200" cy="5116512"/>
          </a:xfrm>
        </p:spPr>
        <p:txBody>
          <a:bodyPr/>
          <a:lstStyle/>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ifndef</a:t>
            </a:r>
            <a:r>
              <a:rPr lang="en-US" sz="1000" dirty="0" smtClean="0">
                <a:latin typeface="Courier New" pitchFamily="49" charset="0"/>
                <a:cs typeface="Courier New" pitchFamily="49" charset="0"/>
              </a:rPr>
              <a:t> CLOCK_H_</a:t>
            </a:r>
          </a:p>
          <a:p>
            <a:pPr marL="0" indent="0">
              <a:lnSpc>
                <a:spcPct val="80000"/>
              </a:lnSpc>
              <a:buFont typeface="Wingdings" pitchFamily="2" charset="2"/>
              <a:buNone/>
            </a:pPr>
            <a:r>
              <a:rPr lang="en-US" sz="1000" dirty="0" smtClean="0">
                <a:latin typeface="Courier New" pitchFamily="49" charset="0"/>
                <a:cs typeface="Courier New" pitchFamily="49" charset="0"/>
              </a:rPr>
              <a:t>#define CLOCK_H_</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The class Clock represents the time of day */</a:t>
            </a:r>
          </a:p>
          <a:p>
            <a:pPr marL="0" indent="0">
              <a:lnSpc>
                <a:spcPct val="80000"/>
              </a:lnSpc>
              <a:buFont typeface="Wingdings" pitchFamily="2" charset="2"/>
              <a:buNone/>
            </a:pPr>
            <a:r>
              <a:rPr lang="en-US" sz="1000" dirty="0" smtClean="0">
                <a:latin typeface="Courier New" pitchFamily="49" charset="0"/>
                <a:cs typeface="Courier New" pitchFamily="49" charset="0"/>
              </a:rPr>
              <a:t>class Clock {</a:t>
            </a:r>
          </a:p>
          <a:p>
            <a:pPr marL="0" indent="0">
              <a:lnSpc>
                <a:spcPct val="80000"/>
              </a:lnSpc>
              <a:buFont typeface="Wingdings" pitchFamily="2" charset="2"/>
              <a:buNone/>
            </a:pPr>
            <a:r>
              <a:rPr lang="en-US" sz="1000" dirty="0" smtClean="0">
                <a:latin typeface="Courier New" pitchFamily="49" charset="0"/>
                <a:cs typeface="Courier New" pitchFamily="49" charset="0"/>
              </a:rPr>
              <a:t>	public:</a:t>
            </a:r>
          </a:p>
          <a:p>
            <a:pPr marL="0" indent="0">
              <a:lnSpc>
                <a:spcPct val="80000"/>
              </a:lnSpc>
              <a:buFont typeface="Wingdings" pitchFamily="2" charset="2"/>
              <a:buNone/>
            </a:pPr>
            <a:r>
              <a:rPr lang="en-US" sz="1000" dirty="0" smtClean="0">
                <a:latin typeface="Courier New" pitchFamily="49" charset="0"/>
                <a:cs typeface="Courier New" pitchFamily="49" charset="0"/>
              </a:rPr>
              <a:t>		/** Set the clock */</a:t>
            </a:r>
          </a:p>
          <a:p>
            <a:pPr marL="0" indent="0">
              <a:lnSpc>
                <a:spcPct val="80000"/>
              </a:lnSpc>
              <a:buFont typeface="Wingdings" pitchFamily="2" charset="2"/>
              <a:buNone/>
            </a:pPr>
            <a:r>
              <a:rPr lang="en-US" sz="1000" dirty="0" smtClean="0">
                <a:latin typeface="Courier New" pitchFamily="49" charset="0"/>
                <a:cs typeface="Courier New" pitchFamily="49" charset="0"/>
              </a:rPr>
              <a:t>		void </a:t>
            </a:r>
            <a:r>
              <a:rPr lang="en-US" sz="1000" dirty="0" err="1" smtClean="0">
                <a:latin typeface="Courier New" pitchFamily="49" charset="0"/>
                <a:cs typeface="Courier New" pitchFamily="49" charset="0"/>
              </a:rPr>
              <a:t>set_clock</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hr</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min,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sec);</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hour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get_hours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minute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get_minutes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second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get_seconds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Advance the clock by one second */</a:t>
            </a:r>
          </a:p>
          <a:p>
            <a:pPr marL="0" indent="0">
              <a:lnSpc>
                <a:spcPct val="80000"/>
              </a:lnSpc>
              <a:buFont typeface="Wingdings" pitchFamily="2" charset="2"/>
              <a:buNone/>
            </a:pPr>
            <a:r>
              <a:rPr lang="en-US" sz="1000" dirty="0" smtClean="0">
                <a:latin typeface="Courier New" pitchFamily="49" charset="0"/>
                <a:cs typeface="Courier New" pitchFamily="49" charset="0"/>
              </a:rPr>
              <a:t>		void tick();</a:t>
            </a:r>
          </a:p>
          <a:p>
            <a:pPr marL="0" indent="0">
              <a:lnSpc>
                <a:spcPct val="80000"/>
              </a:lnSpc>
              <a:buFont typeface="Wingdings" pitchFamily="2" charset="2"/>
              <a:buNone/>
            </a:pPr>
            <a:r>
              <a:rPr lang="en-US" sz="1000" dirty="0" smtClean="0">
                <a:latin typeface="Courier New" pitchFamily="49" charset="0"/>
                <a:cs typeface="Courier New" pitchFamily="49" charset="0"/>
              </a:rPr>
              <a:t>	private:</a:t>
            </a:r>
          </a:p>
          <a:p>
            <a:pPr marL="0" indent="0">
              <a:lnSpc>
                <a:spcPct val="80000"/>
              </a:lnSpc>
              <a:buFont typeface="Wingdings" pitchFamily="2" charset="2"/>
              <a:buNone/>
            </a:pPr>
            <a:r>
              <a:rPr lang="en-US" sz="1000" dirty="0" smtClean="0">
                <a:latin typeface="Courier New" pitchFamily="49" charset="0"/>
                <a:cs typeface="Courier New" pitchFamily="49" charset="0"/>
              </a:rPr>
              <a:t>		// implementation details defined here</a:t>
            </a:r>
          </a:p>
          <a:p>
            <a:pPr marL="0" indent="0">
              <a:lnSpc>
                <a:spcPct val="80000"/>
              </a:lnSpc>
              <a:buFont typeface="Wingdings" pitchFamily="2" charset="2"/>
              <a:buNone/>
            </a:pPr>
            <a:r>
              <a:rPr lang="en-US" sz="1000" dirty="0" smtClean="0">
                <a:latin typeface="Courier New" pitchFamily="49" charset="0"/>
                <a:cs typeface="Courier New" pitchFamily="49" charset="0"/>
              </a:rPr>
              <a:t>};</a:t>
            </a:r>
          </a:p>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endif</a:t>
            </a:r>
            <a:endParaRPr lang="en-US" sz="1000" dirty="0" smtClean="0">
              <a:latin typeface="Courier New" pitchFamily="49" charset="0"/>
              <a:cs typeface="Courier New" pitchFamily="49" charset="0"/>
            </a:endParaRPr>
          </a:p>
        </p:txBody>
      </p:sp>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Constant Member Functions (cont.)</a:t>
            </a:r>
          </a:p>
        </p:txBody>
      </p:sp>
      <p:sp>
        <p:nvSpPr>
          <p:cNvPr id="3" name="Content Placeholder 2"/>
          <p:cNvSpPr>
            <a:spLocks noGrp="1"/>
          </p:cNvSpPr>
          <p:nvPr>
            <p:ph sz="quarter" idx="1"/>
          </p:nvPr>
        </p:nvSpPr>
        <p:spPr>
          <a:xfrm>
            <a:off x="609600" y="1589088"/>
            <a:ext cx="3124200" cy="4964112"/>
          </a:xfrm>
        </p:spPr>
        <p:txBody>
          <a:bodyPr>
            <a:noAutofit/>
          </a:bodyPr>
          <a:lstStyle/>
          <a:p>
            <a:pPr>
              <a:defRPr/>
            </a:pPr>
            <a:r>
              <a:rPr lang="en-US" sz="2000" dirty="0" smtClean="0"/>
              <a:t>This serves three purposes:</a:t>
            </a:r>
          </a:p>
          <a:p>
            <a:pPr marL="228600" indent="-228600">
              <a:buFont typeface="+mj-lt"/>
              <a:buAutoNum type="arabicPeriod"/>
              <a:defRPr/>
            </a:pPr>
            <a:r>
              <a:rPr lang="en-US" sz="2000" dirty="0" smtClean="0"/>
              <a:t>It documents for the user that calling this function will not change its value</a:t>
            </a:r>
          </a:p>
          <a:p>
            <a:pPr marL="228600" indent="-228600">
              <a:buFont typeface="+mj-lt"/>
              <a:buAutoNum type="arabicPeriod"/>
              <a:defRPr/>
            </a:pPr>
            <a:r>
              <a:rPr lang="en-US" sz="2000" dirty="0"/>
              <a:t>I</a:t>
            </a:r>
            <a:r>
              <a:rPr lang="en-US" sz="2000" dirty="0" smtClean="0"/>
              <a:t>t permits the compiler to incorporate certain optimizations when it generates the machine language code</a:t>
            </a:r>
          </a:p>
          <a:p>
            <a:pPr marL="228600" indent="-228600">
              <a:buFont typeface="+mj-lt"/>
              <a:buAutoNum type="arabicPeriod"/>
              <a:defRPr/>
            </a:pPr>
            <a:r>
              <a:rPr lang="en-US" sz="2000" dirty="0" smtClean="0"/>
              <a:t>It allows the compiler to flag as an error any operation that could potentially modify the object</a:t>
            </a:r>
          </a:p>
        </p:txBody>
      </p:sp>
      <p:sp>
        <p:nvSpPr>
          <p:cNvPr id="69635" name="Content Placeholder 3"/>
          <p:cNvSpPr>
            <a:spLocks noGrp="1"/>
          </p:cNvSpPr>
          <p:nvPr>
            <p:ph sz="quarter" idx="2"/>
          </p:nvPr>
        </p:nvSpPr>
        <p:spPr>
          <a:xfrm>
            <a:off x="3886200" y="1589088"/>
            <a:ext cx="5029200" cy="5116512"/>
          </a:xfrm>
        </p:spPr>
        <p:txBody>
          <a:bodyPr/>
          <a:lstStyle/>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ifndef</a:t>
            </a:r>
            <a:r>
              <a:rPr lang="en-US" sz="1000" dirty="0" smtClean="0">
                <a:latin typeface="Courier New" pitchFamily="49" charset="0"/>
                <a:cs typeface="Courier New" pitchFamily="49" charset="0"/>
              </a:rPr>
              <a:t> CLOCK_H_</a:t>
            </a:r>
          </a:p>
          <a:p>
            <a:pPr marL="0" indent="0">
              <a:lnSpc>
                <a:spcPct val="80000"/>
              </a:lnSpc>
              <a:buFont typeface="Wingdings" pitchFamily="2" charset="2"/>
              <a:buNone/>
            </a:pPr>
            <a:r>
              <a:rPr lang="en-US" sz="1000" dirty="0" smtClean="0">
                <a:latin typeface="Courier New" pitchFamily="49" charset="0"/>
                <a:cs typeface="Courier New" pitchFamily="49" charset="0"/>
              </a:rPr>
              <a:t>#define CLOCK_H_</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The class Clock represents the time of day */</a:t>
            </a:r>
          </a:p>
          <a:p>
            <a:pPr marL="0" indent="0">
              <a:lnSpc>
                <a:spcPct val="80000"/>
              </a:lnSpc>
              <a:buFont typeface="Wingdings" pitchFamily="2" charset="2"/>
              <a:buNone/>
            </a:pPr>
            <a:r>
              <a:rPr lang="en-US" sz="1000" dirty="0" smtClean="0">
                <a:latin typeface="Courier New" pitchFamily="49" charset="0"/>
                <a:cs typeface="Courier New" pitchFamily="49" charset="0"/>
              </a:rPr>
              <a:t>class Clock {</a:t>
            </a:r>
          </a:p>
          <a:p>
            <a:pPr marL="0" indent="0">
              <a:lnSpc>
                <a:spcPct val="80000"/>
              </a:lnSpc>
              <a:buFont typeface="Wingdings" pitchFamily="2" charset="2"/>
              <a:buNone/>
            </a:pPr>
            <a:r>
              <a:rPr lang="en-US" sz="1000" dirty="0" smtClean="0">
                <a:latin typeface="Courier New" pitchFamily="49" charset="0"/>
                <a:cs typeface="Courier New" pitchFamily="49" charset="0"/>
              </a:rPr>
              <a:t>	public:</a:t>
            </a:r>
          </a:p>
          <a:p>
            <a:pPr marL="0" indent="0">
              <a:lnSpc>
                <a:spcPct val="80000"/>
              </a:lnSpc>
              <a:buFont typeface="Wingdings" pitchFamily="2" charset="2"/>
              <a:buNone/>
            </a:pPr>
            <a:r>
              <a:rPr lang="en-US" sz="1000" dirty="0" smtClean="0">
                <a:latin typeface="Courier New" pitchFamily="49" charset="0"/>
                <a:cs typeface="Courier New" pitchFamily="49" charset="0"/>
              </a:rPr>
              <a:t>		/** Set the clock */</a:t>
            </a:r>
          </a:p>
          <a:p>
            <a:pPr marL="0" indent="0">
              <a:lnSpc>
                <a:spcPct val="80000"/>
              </a:lnSpc>
              <a:buFont typeface="Wingdings" pitchFamily="2" charset="2"/>
              <a:buNone/>
            </a:pPr>
            <a:r>
              <a:rPr lang="en-US" sz="1000" dirty="0" smtClean="0">
                <a:latin typeface="Courier New" pitchFamily="49" charset="0"/>
                <a:cs typeface="Courier New" pitchFamily="49" charset="0"/>
              </a:rPr>
              <a:t>		void </a:t>
            </a:r>
            <a:r>
              <a:rPr lang="en-US" sz="1000" dirty="0" err="1" smtClean="0">
                <a:latin typeface="Courier New" pitchFamily="49" charset="0"/>
                <a:cs typeface="Courier New" pitchFamily="49" charset="0"/>
              </a:rPr>
              <a:t>set_clock</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hr</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min,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sec);</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hour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get_hours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minute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get_minutes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Get the current second */</a:t>
            </a:r>
          </a:p>
          <a:p>
            <a:pPr marL="0" indent="0">
              <a:lnSpc>
                <a:spcPct val="80000"/>
              </a:lnSpc>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int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get_seconds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const</a:t>
            </a:r>
            <a:r>
              <a:rPr lang="en-US" sz="1000" dirty="0" smtClean="0">
                <a:latin typeface="Courier New" pitchFamily="49" charset="0"/>
                <a:cs typeface="Courier New" pitchFamily="49" charset="0"/>
              </a:rPr>
              <a:t>;</a:t>
            </a:r>
          </a:p>
          <a:p>
            <a:pPr marL="0" indent="0">
              <a:lnSpc>
                <a:spcPct val="80000"/>
              </a:lnSpc>
              <a:buFont typeface="Wingdings" pitchFamily="2" charset="2"/>
              <a:buNone/>
            </a:pPr>
            <a:endParaRPr lang="en-US" sz="1000" dirty="0" smtClean="0">
              <a:latin typeface="Courier New" pitchFamily="49" charset="0"/>
              <a:cs typeface="Courier New" pitchFamily="49" charset="0"/>
            </a:endParaRPr>
          </a:p>
          <a:p>
            <a:pPr marL="0" indent="0">
              <a:lnSpc>
                <a:spcPct val="80000"/>
              </a:lnSpc>
              <a:buFont typeface="Wingdings" pitchFamily="2" charset="2"/>
              <a:buNone/>
            </a:pPr>
            <a:r>
              <a:rPr lang="en-US" sz="1000" dirty="0" smtClean="0">
                <a:latin typeface="Courier New" pitchFamily="49" charset="0"/>
                <a:cs typeface="Courier New" pitchFamily="49" charset="0"/>
              </a:rPr>
              <a:t>		/** Advance the clock by one second */</a:t>
            </a:r>
          </a:p>
          <a:p>
            <a:pPr marL="0" indent="0">
              <a:lnSpc>
                <a:spcPct val="80000"/>
              </a:lnSpc>
              <a:buFont typeface="Wingdings" pitchFamily="2" charset="2"/>
              <a:buNone/>
            </a:pPr>
            <a:r>
              <a:rPr lang="en-US" sz="1000" dirty="0" smtClean="0">
                <a:latin typeface="Courier New" pitchFamily="49" charset="0"/>
                <a:cs typeface="Courier New" pitchFamily="49" charset="0"/>
              </a:rPr>
              <a:t>		void tick();</a:t>
            </a:r>
          </a:p>
          <a:p>
            <a:pPr marL="0" indent="0">
              <a:lnSpc>
                <a:spcPct val="80000"/>
              </a:lnSpc>
              <a:buFont typeface="Wingdings" pitchFamily="2" charset="2"/>
              <a:buNone/>
            </a:pPr>
            <a:r>
              <a:rPr lang="en-US" sz="1000" dirty="0" smtClean="0">
                <a:latin typeface="Courier New" pitchFamily="49" charset="0"/>
                <a:cs typeface="Courier New" pitchFamily="49" charset="0"/>
              </a:rPr>
              <a:t>	private:</a:t>
            </a:r>
          </a:p>
          <a:p>
            <a:pPr marL="0" indent="0">
              <a:lnSpc>
                <a:spcPct val="80000"/>
              </a:lnSpc>
              <a:buFont typeface="Wingdings" pitchFamily="2" charset="2"/>
              <a:buNone/>
            </a:pPr>
            <a:r>
              <a:rPr lang="en-US" sz="1000" dirty="0" smtClean="0">
                <a:latin typeface="Courier New" pitchFamily="49" charset="0"/>
                <a:cs typeface="Courier New" pitchFamily="49" charset="0"/>
              </a:rPr>
              <a:t>		// implementation details defined here</a:t>
            </a:r>
          </a:p>
          <a:p>
            <a:pPr marL="0" indent="0">
              <a:lnSpc>
                <a:spcPct val="80000"/>
              </a:lnSpc>
              <a:buFont typeface="Wingdings" pitchFamily="2" charset="2"/>
              <a:buNone/>
            </a:pPr>
            <a:r>
              <a:rPr lang="en-US" sz="1000" dirty="0" smtClean="0">
                <a:latin typeface="Courier New" pitchFamily="49" charset="0"/>
                <a:cs typeface="Courier New" pitchFamily="49" charset="0"/>
              </a:rPr>
              <a:t>};</a:t>
            </a:r>
          </a:p>
          <a:p>
            <a:pPr marL="0" indent="0">
              <a:lnSpc>
                <a:spcPct val="80000"/>
              </a:lnSpc>
              <a:buFont typeface="Wingdings" pitchFamily="2" charset="2"/>
              <a:buNone/>
            </a:pP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endif</a:t>
            </a:r>
            <a:endParaRPr lang="en-US" sz="1000" dirty="0" smtClean="0">
              <a:latin typeface="Courier New" pitchFamily="49" charset="0"/>
              <a:cs typeface="Courier New" pitchFamily="49" charset="0"/>
            </a:endParaRPr>
          </a:p>
        </p:txBody>
      </p:sp>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title"/>
          </p:nvPr>
        </p:nvSpPr>
        <p:spPr>
          <a:xfrm>
            <a:off x="612775" y="228600"/>
            <a:ext cx="8153400" cy="990600"/>
          </a:xfrm>
        </p:spPr>
        <p:txBody>
          <a:bodyPr/>
          <a:lstStyle/>
          <a:p>
            <a:r>
              <a:rPr lang="en-US" smtClean="0"/>
              <a:t>Class Implementation</a:t>
            </a:r>
          </a:p>
        </p:txBody>
      </p:sp>
      <p:sp>
        <p:nvSpPr>
          <p:cNvPr id="70658" name="Content Placeholder 5"/>
          <p:cNvSpPr>
            <a:spLocks noGrp="1"/>
          </p:cNvSpPr>
          <p:nvPr>
            <p:ph sz="quarter" idx="1"/>
          </p:nvPr>
        </p:nvSpPr>
        <p:spPr>
          <a:xfrm>
            <a:off x="612775" y="1600200"/>
            <a:ext cx="8153400" cy="4495800"/>
          </a:xfrm>
        </p:spPr>
        <p:txBody>
          <a:bodyPr/>
          <a:lstStyle/>
          <a:p>
            <a:r>
              <a:rPr lang="en-US" smtClean="0"/>
              <a:t>Member function definitions are the same as regular function definitions except that the class name is placed in front of the function name, separated from the name by a pair of colons</a:t>
            </a:r>
          </a:p>
          <a:p>
            <a:endParaRPr lang="en-US" smtClean="0"/>
          </a:p>
          <a:p>
            <a:pPr marL="593725" lvl="2" indent="0">
              <a:buFont typeface="Wingdings" pitchFamily="2" charset="2"/>
              <a:buNone/>
            </a:pPr>
            <a:r>
              <a:rPr lang="en-US" sz="1800" smtClean="0">
                <a:latin typeface="Courier New" pitchFamily="49" charset="0"/>
                <a:cs typeface="Courier New" pitchFamily="49" charset="0"/>
              </a:rPr>
              <a:t>int Clock::get_hours() const {</a:t>
            </a:r>
          </a:p>
          <a:p>
            <a:pPr marL="593725" lvl="2" indent="0">
              <a:buFont typeface="Wingdings" pitchFamily="2" charset="2"/>
              <a:buNone/>
            </a:pPr>
            <a:r>
              <a:rPr lang="en-US" sz="1800" smtClean="0">
                <a:latin typeface="Courier New" pitchFamily="49" charset="0"/>
                <a:cs typeface="Courier New" pitchFamily="49" charset="0"/>
              </a:rPr>
              <a:t>	return hours;</a:t>
            </a:r>
          </a:p>
          <a:p>
            <a:pPr marL="593725" lvl="2" indent="0">
              <a:buFont typeface="Wingdings" pitchFamily="2" charset="2"/>
              <a:buNone/>
            </a:pPr>
            <a:r>
              <a:rPr lang="en-US" sz="1800" smtClean="0">
                <a:latin typeface="Courier New" pitchFamily="49" charset="0"/>
                <a:cs typeface="Courier New" pitchFamily="49" charset="0"/>
              </a:rPr>
              <a:t>}</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a:xfrm>
            <a:off x="612775" y="228600"/>
            <a:ext cx="8153400" cy="990600"/>
          </a:xfrm>
        </p:spPr>
        <p:txBody>
          <a:bodyPr/>
          <a:lstStyle/>
          <a:p>
            <a:r>
              <a:rPr lang="en-US" smtClean="0"/>
              <a:t>Class Implementation (cont.)</a:t>
            </a:r>
          </a:p>
        </p:txBody>
      </p:sp>
      <p:pic>
        <p:nvPicPr>
          <p:cNvPr id="71682" name="Picture 2"/>
          <p:cNvPicPr>
            <a:picLocks noChangeAspect="1" noChangeArrowheads="1"/>
          </p:cNvPicPr>
          <p:nvPr/>
        </p:nvPicPr>
        <p:blipFill>
          <a:blip r:embed="rId2"/>
          <a:srcRect/>
          <a:stretch>
            <a:fillRect/>
          </a:stretch>
        </p:blipFill>
        <p:spPr bwMode="auto">
          <a:xfrm>
            <a:off x="228600" y="1930400"/>
            <a:ext cx="8763000" cy="41052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612775" y="228600"/>
            <a:ext cx="8153400" cy="990600"/>
          </a:xfrm>
        </p:spPr>
        <p:txBody>
          <a:bodyPr/>
          <a:lstStyle/>
          <a:p>
            <a:r>
              <a:rPr lang="en-US" smtClean="0"/>
              <a:t>Class Implementation (cont.)</a:t>
            </a:r>
          </a:p>
        </p:txBody>
      </p:sp>
      <p:sp>
        <p:nvSpPr>
          <p:cNvPr id="72706" name="Content Placeholder 5"/>
          <p:cNvSpPr>
            <a:spLocks noGrp="1"/>
          </p:cNvSpPr>
          <p:nvPr>
            <p:ph sz="quarter" idx="1"/>
          </p:nvPr>
        </p:nvSpPr>
        <p:spPr>
          <a:xfrm>
            <a:off x="612775" y="1600200"/>
            <a:ext cx="8153400" cy="4495800"/>
          </a:xfrm>
        </p:spPr>
        <p:txBody>
          <a:bodyPr/>
          <a:lstStyle/>
          <a:p>
            <a:pPr>
              <a:lnSpc>
                <a:spcPct val="90000"/>
              </a:lnSpc>
            </a:pPr>
            <a:r>
              <a:rPr lang="en-US" sz="2700" smtClean="0"/>
              <a:t>Usually all of the member function definitions of a class are grouped into a single source (</a:t>
            </a:r>
            <a:r>
              <a:rPr lang="en-US" sz="2000" smtClean="0">
                <a:latin typeface="Courier New" pitchFamily="49" charset="0"/>
                <a:cs typeface="Courier New" pitchFamily="49" charset="0"/>
              </a:rPr>
              <a:t>.cpp</a:t>
            </a:r>
            <a:r>
              <a:rPr lang="en-US" sz="2700" smtClean="0"/>
              <a:t>) file</a:t>
            </a:r>
          </a:p>
          <a:p>
            <a:pPr>
              <a:lnSpc>
                <a:spcPct val="90000"/>
              </a:lnSpc>
            </a:pPr>
            <a:r>
              <a:rPr lang="en-US" sz="2700" smtClean="0"/>
              <a:t>The source file must begin with a line that includes the header file</a:t>
            </a:r>
          </a:p>
          <a:p>
            <a:pPr>
              <a:lnSpc>
                <a:spcPct val="90000"/>
              </a:lnSpc>
            </a:pPr>
            <a:r>
              <a:rPr lang="en-US" sz="2700" smtClean="0"/>
              <a:t>Our </a:t>
            </a:r>
            <a:r>
              <a:rPr lang="en-US" sz="2000" smtClean="0">
                <a:latin typeface="Courier New" pitchFamily="49" charset="0"/>
                <a:cs typeface="Courier New" pitchFamily="49" charset="0"/>
              </a:rPr>
              <a:t>Clock.cpp</a:t>
            </a:r>
            <a:r>
              <a:rPr lang="en-US" sz="2700" smtClean="0"/>
              <a:t> file should begin with the line</a:t>
            </a:r>
          </a:p>
          <a:p>
            <a:pPr>
              <a:lnSpc>
                <a:spcPct val="90000"/>
              </a:lnSpc>
            </a:pPr>
            <a:endParaRPr lang="en-US" sz="800" smtClean="0"/>
          </a:p>
          <a:p>
            <a:pPr marL="593725" lvl="2" indent="0">
              <a:lnSpc>
                <a:spcPct val="90000"/>
              </a:lnSpc>
              <a:buFont typeface="Wingdings" pitchFamily="2" charset="2"/>
              <a:buNone/>
            </a:pPr>
            <a:r>
              <a:rPr lang="en-US" sz="2100" smtClean="0">
                <a:latin typeface="Courier New" pitchFamily="49" charset="0"/>
                <a:cs typeface="Courier New" pitchFamily="49" charset="0"/>
              </a:rPr>
              <a:t>#include "Clock.h"</a:t>
            </a:r>
          </a:p>
          <a:p>
            <a:pPr marL="593725" lvl="2" indent="0">
              <a:lnSpc>
                <a:spcPct val="90000"/>
              </a:lnSpc>
              <a:buFont typeface="Wingdings" pitchFamily="2" charset="2"/>
              <a:buNone/>
            </a:pPr>
            <a:endParaRPr lang="en-US" sz="800" smtClean="0"/>
          </a:p>
          <a:p>
            <a:pPr>
              <a:lnSpc>
                <a:spcPct val="90000"/>
              </a:lnSpc>
            </a:pPr>
            <a:r>
              <a:rPr lang="en-US" sz="2700" smtClean="0"/>
              <a:t>The header file name is surrounded by quotes, not angle brackets (</a:t>
            </a:r>
            <a:r>
              <a:rPr lang="en-US" sz="2000" smtClean="0">
                <a:latin typeface="Courier New" pitchFamily="49" charset="0"/>
                <a:cs typeface="Courier New" pitchFamily="49" charset="0"/>
              </a:rPr>
              <a:t>&lt;&gt;</a:t>
            </a:r>
            <a:r>
              <a:rPr lang="en-US" sz="2700" smtClean="0"/>
              <a:t>)</a:t>
            </a:r>
          </a:p>
          <a:p>
            <a:pPr>
              <a:lnSpc>
                <a:spcPct val="90000"/>
              </a:lnSpc>
            </a:pPr>
            <a:r>
              <a:rPr lang="en-US" sz="2700" smtClean="0"/>
              <a:t>Angle brackets are used only for system-defined classes</a:t>
            </a: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a:xfrm>
            <a:off x="612775" y="228600"/>
            <a:ext cx="8153400" cy="990600"/>
          </a:xfrm>
        </p:spPr>
        <p:txBody>
          <a:bodyPr/>
          <a:lstStyle/>
          <a:p>
            <a:r>
              <a:rPr lang="en-US" smtClean="0"/>
              <a:t>Class Implementation (cont.)</a:t>
            </a:r>
          </a:p>
        </p:txBody>
      </p:sp>
      <p:pic>
        <p:nvPicPr>
          <p:cNvPr id="73730" name="Picture 2"/>
          <p:cNvPicPr>
            <a:picLocks noChangeAspect="1" noChangeArrowheads="1"/>
          </p:cNvPicPr>
          <p:nvPr/>
        </p:nvPicPr>
        <p:blipFill>
          <a:blip r:embed="rId2"/>
          <a:srcRect/>
          <a:stretch>
            <a:fillRect/>
          </a:stretch>
        </p:blipFill>
        <p:spPr bwMode="auto">
          <a:xfrm>
            <a:off x="2819400" y="1524000"/>
            <a:ext cx="3275013" cy="533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2775" y="228600"/>
            <a:ext cx="8153400" cy="990600"/>
          </a:xfrm>
        </p:spPr>
        <p:txBody>
          <a:bodyPr/>
          <a:lstStyle/>
          <a:p>
            <a:r>
              <a:rPr lang="en-US" smtClean="0"/>
              <a:t>Using Class </a:t>
            </a:r>
            <a:r>
              <a:rPr lang="en-US" sz="3600" smtClean="0">
                <a:latin typeface="Courier New" pitchFamily="49" charset="0"/>
                <a:cs typeface="Courier New" pitchFamily="49" charset="0"/>
              </a:rPr>
              <a:t>Clock</a:t>
            </a:r>
          </a:p>
        </p:txBody>
      </p:sp>
      <p:sp>
        <p:nvSpPr>
          <p:cNvPr id="3" name="Content Placeholder 2"/>
          <p:cNvSpPr>
            <a:spLocks noGrp="1"/>
          </p:cNvSpPr>
          <p:nvPr>
            <p:ph sz="quarter" idx="1"/>
          </p:nvPr>
        </p:nvSpPr>
        <p:spPr>
          <a:xfrm>
            <a:off x="612775" y="1600200"/>
            <a:ext cx="8153400" cy="4495800"/>
          </a:xfrm>
        </p:spPr>
        <p:txBody>
          <a:bodyPr/>
          <a:lstStyle/>
          <a:p>
            <a:pPr>
              <a:defRPr/>
            </a:pPr>
            <a:endParaRPr lang="en-US" dirty="0" smtClean="0"/>
          </a:p>
          <a:p>
            <a:pPr>
              <a:defRPr/>
            </a:pPr>
            <a:endParaRPr lang="en-US" dirty="0"/>
          </a:p>
          <a:p>
            <a:pPr>
              <a:defRPr/>
            </a:pPr>
            <a:endParaRPr lang="en-US" dirty="0" smtClean="0"/>
          </a:p>
          <a:p>
            <a:pPr>
              <a:defRPr/>
            </a:pPr>
            <a:endParaRPr lang="en-US" dirty="0" smtClean="0"/>
          </a:p>
          <a:p>
            <a:pPr>
              <a:defRPr/>
            </a:pPr>
            <a:endParaRPr lang="en-US" dirty="0"/>
          </a:p>
          <a:p>
            <a:pPr>
              <a:defRPr/>
            </a:pPr>
            <a:endParaRPr lang="en-US" dirty="0" smtClean="0"/>
          </a:p>
          <a:p>
            <a:pPr>
              <a:defRPr/>
            </a:pPr>
            <a:endParaRPr lang="en-US" dirty="0"/>
          </a:p>
          <a:p>
            <a:pPr>
              <a:defRPr/>
            </a:pPr>
            <a:r>
              <a:rPr lang="en-US" dirty="0" smtClean="0"/>
              <a:t>The time is displayed as </a:t>
            </a:r>
            <a:r>
              <a:rPr lang="en-US" sz="2400" dirty="0" smtClean="0">
                <a:latin typeface="Courier New" pitchFamily="49" charset="0"/>
                <a:cs typeface="Courier New" pitchFamily="49" charset="0"/>
              </a:rPr>
              <a:t>01:00:02</a:t>
            </a:r>
          </a:p>
          <a:p>
            <a:pPr>
              <a:defRPr/>
            </a:pPr>
            <a:endParaRPr lang="en-US" dirty="0"/>
          </a:p>
          <a:p>
            <a:pPr>
              <a:defRPr/>
            </a:pPr>
            <a:endParaRPr lang="en-US" dirty="0" smtClean="0"/>
          </a:p>
          <a:p>
            <a:pPr>
              <a:defRPr/>
            </a:pPr>
            <a:endParaRPr lang="en-US" dirty="0"/>
          </a:p>
          <a:p>
            <a:pPr marL="0" indent="0">
              <a:buFont typeface="Wingdings" pitchFamily="2" charset="2"/>
              <a:buNone/>
              <a:defRPr/>
            </a:pPr>
            <a:endParaRPr lang="en-US" dirty="0" smtClean="0"/>
          </a:p>
        </p:txBody>
      </p:sp>
      <p:pic>
        <p:nvPicPr>
          <p:cNvPr id="74755" name="Picture 2"/>
          <p:cNvPicPr>
            <a:picLocks noChangeAspect="1" noChangeArrowheads="1"/>
          </p:cNvPicPr>
          <p:nvPr/>
        </p:nvPicPr>
        <p:blipFill>
          <a:blip r:embed="rId2"/>
          <a:srcRect/>
          <a:stretch>
            <a:fillRect/>
          </a:stretch>
        </p:blipFill>
        <p:spPr bwMode="auto">
          <a:xfrm>
            <a:off x="2452688" y="1504950"/>
            <a:ext cx="4238625" cy="38481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a:t>
            </a:r>
            <a:endParaRPr lang="en-US" smtClean="0">
              <a:latin typeface="Courier New" pitchFamily="49" charset="0"/>
              <a:cs typeface="Courier New" pitchFamily="49" charset="0"/>
            </a:endParaRPr>
          </a:p>
        </p:txBody>
      </p:sp>
      <p:sp>
        <p:nvSpPr>
          <p:cNvPr id="75778" name="Content Placeholder 2"/>
          <p:cNvSpPr>
            <a:spLocks noGrp="1"/>
          </p:cNvSpPr>
          <p:nvPr>
            <p:ph sz="quarter" idx="1"/>
          </p:nvPr>
        </p:nvSpPr>
        <p:spPr>
          <a:xfrm>
            <a:off x="612775" y="1600200"/>
            <a:ext cx="8153400" cy="4495800"/>
          </a:xfrm>
        </p:spPr>
        <p:txBody>
          <a:bodyPr/>
          <a:lstStyle/>
          <a:p>
            <a:r>
              <a:rPr lang="en-US" smtClean="0"/>
              <a:t>A </a:t>
            </a:r>
            <a:r>
              <a:rPr lang="en-US" sz="2400" smtClean="0">
                <a:latin typeface="Courier New" pitchFamily="49" charset="0"/>
                <a:cs typeface="Courier New" pitchFamily="49" charset="0"/>
              </a:rPr>
              <a:t>Person</a:t>
            </a:r>
            <a:r>
              <a:rPr lang="en-US" sz="2400" smtClean="0"/>
              <a:t> </a:t>
            </a:r>
            <a:r>
              <a:rPr lang="en-US" smtClean="0"/>
              <a:t>object might store the following data:</a:t>
            </a:r>
          </a:p>
        </p:txBody>
      </p:sp>
      <p:graphicFrame>
        <p:nvGraphicFramePr>
          <p:cNvPr id="4" name="Diagram 3"/>
          <p:cNvGraphicFramePr/>
          <p:nvPr/>
        </p:nvGraphicFramePr>
        <p:xfrm>
          <a:off x="990600" y="2438400"/>
          <a:ext cx="70866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Wrong?</a:t>
            </a:r>
            <a:endParaRPr lang="en-US" dirty="0"/>
          </a:p>
        </p:txBody>
      </p:sp>
      <p:sp>
        <p:nvSpPr>
          <p:cNvPr id="4" name="Date Placeholder 3"/>
          <p:cNvSpPr>
            <a:spLocks noGrp="1"/>
          </p:cNvSpPr>
          <p:nvPr>
            <p:ph type="dt" sz="half" idx="10"/>
          </p:nvPr>
        </p:nvSpPr>
        <p:spPr/>
        <p:txBody>
          <a:bodyPr/>
          <a:lstStyle/>
          <a:p>
            <a:pPr>
              <a:defRPr/>
            </a:pPr>
            <a:r>
              <a:rPr lang="en-US" smtClean="0"/>
              <a:t>BYU CS 345</a:t>
            </a:r>
            <a:endParaRPr lang="en-US"/>
          </a:p>
        </p:txBody>
      </p:sp>
      <p:sp>
        <p:nvSpPr>
          <p:cNvPr id="5" name="Footer Placeholder 4"/>
          <p:cNvSpPr>
            <a:spLocks noGrp="1"/>
          </p:cNvSpPr>
          <p:nvPr>
            <p:ph type="ftr" sz="quarter" idx="11"/>
          </p:nvPr>
        </p:nvSpPr>
        <p:spPr/>
        <p:txBody>
          <a:bodyPr/>
          <a:lstStyle/>
          <a:p>
            <a:pPr>
              <a:defRPr/>
            </a:pPr>
            <a:r>
              <a:rPr lang="en-US" smtClean="0"/>
              <a:t>Introduction to Operating Systems</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BF986BE0-612A-4390-8308-B009FDAC7C2F}" type="slidenum">
              <a:rPr lang="en-US" smtClean="0"/>
              <a:pPr>
                <a:defRPr/>
              </a:pPr>
              <a:t>7</a:t>
            </a:fld>
            <a:endParaRPr lang="en-US"/>
          </a:p>
        </p:txBody>
      </p:sp>
      <p:grpSp>
        <p:nvGrpSpPr>
          <p:cNvPr id="12" name="Group 11"/>
          <p:cNvGrpSpPr/>
          <p:nvPr/>
        </p:nvGrpSpPr>
        <p:grpSpPr>
          <a:xfrm>
            <a:off x="667818" y="1729671"/>
            <a:ext cx="2057400" cy="1761650"/>
            <a:chOff x="667818" y="4133788"/>
            <a:chExt cx="2057400" cy="1761650"/>
          </a:xfrm>
        </p:grpSpPr>
        <p:sp>
          <p:nvSpPr>
            <p:cNvPr id="10" name="TextBox 9"/>
            <p:cNvSpPr txBox="1"/>
            <p:nvPr/>
          </p:nvSpPr>
          <p:spPr>
            <a:xfrm>
              <a:off x="667818" y="4571999"/>
              <a:ext cx="2057400" cy="1323439"/>
            </a:xfrm>
            <a:prstGeom prst="rect">
              <a:avLst/>
            </a:prstGeom>
            <a:solidFill>
              <a:schemeClr val="accent1"/>
            </a:solidFill>
            <a:ln w="25400">
              <a:solidFill>
                <a:schemeClr val="tx1"/>
              </a:solidFill>
            </a:ln>
          </p:spPr>
          <p:txBody>
            <a:bodyPr wrap="square" rtlCol="0">
              <a:spAutoFit/>
            </a:bodyPr>
            <a:lstStyle/>
            <a:p>
              <a:r>
                <a:rPr lang="en-US" sz="1600" b="1" dirty="0" smtClean="0">
                  <a:latin typeface="Courier New" panose="02070309020205020404" pitchFamily="49" charset="0"/>
                  <a:cs typeface="Courier New" panose="02070309020205020404" pitchFamily="49" charset="0"/>
                </a:rPr>
                <a:t>class A</a:t>
              </a:r>
            </a:p>
            <a:p>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int x;</a:t>
              </a:r>
            </a:p>
            <a:p>
              <a:r>
                <a:rPr lang="en-US" sz="1600" b="1" dirty="0" smtClean="0">
                  <a:latin typeface="Courier New" panose="02070309020205020404" pitchFamily="49" charset="0"/>
                  <a:cs typeface="Courier New" panose="02070309020205020404" pitchFamily="49" charset="0"/>
                </a:rPr>
                <a:t>public:</a:t>
              </a:r>
            </a:p>
            <a:p>
              <a:r>
                <a:rPr lang="en-US" sz="1600" b="1" dirty="0" smtClean="0">
                  <a:latin typeface="Courier New" panose="02070309020205020404" pitchFamily="49" charset="0"/>
                  <a:cs typeface="Courier New" panose="02070309020205020404" pitchFamily="49" charset="0"/>
                </a:rPr>
                <a:t>}</a:t>
              </a:r>
            </a:p>
          </p:txBody>
        </p:sp>
        <p:sp>
          <p:nvSpPr>
            <p:cNvPr id="11" name="Rectangle 10"/>
            <p:cNvSpPr/>
            <p:nvPr/>
          </p:nvSpPr>
          <p:spPr>
            <a:xfrm>
              <a:off x="667819" y="4133788"/>
              <a:ext cx="646331" cy="400110"/>
            </a:xfrm>
            <a:prstGeom prst="rect">
              <a:avLst/>
            </a:prstGeom>
          </p:spPr>
          <p:txBody>
            <a:bodyPr wrap="none">
              <a:spAutoFit/>
            </a:bodyPr>
            <a:lstStyle/>
            <a:p>
              <a:r>
                <a:rPr lang="en-US" sz="2000" b="1" dirty="0" err="1">
                  <a:latin typeface="Courier New" panose="02070309020205020404" pitchFamily="49" charset="0"/>
                  <a:cs typeface="Courier New" panose="02070309020205020404" pitchFamily="49" charset="0"/>
                </a:rPr>
                <a:t>A.h</a:t>
              </a:r>
              <a:endParaRPr lang="en-US" sz="2000" dirty="0"/>
            </a:p>
          </p:txBody>
        </p:sp>
      </p:grpSp>
      <p:grpSp>
        <p:nvGrpSpPr>
          <p:cNvPr id="13" name="Group 12"/>
          <p:cNvGrpSpPr/>
          <p:nvPr/>
        </p:nvGrpSpPr>
        <p:grpSpPr>
          <a:xfrm>
            <a:off x="3461106" y="1729671"/>
            <a:ext cx="2057400" cy="2267012"/>
            <a:chOff x="667819" y="4133788"/>
            <a:chExt cx="2057400" cy="2267012"/>
          </a:xfrm>
        </p:grpSpPr>
        <p:sp>
          <p:nvSpPr>
            <p:cNvPr id="14" name="TextBox 13"/>
            <p:cNvSpPr txBox="1"/>
            <p:nvPr/>
          </p:nvSpPr>
          <p:spPr>
            <a:xfrm>
              <a:off x="667819" y="4572000"/>
              <a:ext cx="2057400" cy="1828800"/>
            </a:xfrm>
            <a:prstGeom prst="rect">
              <a:avLst/>
            </a:prstGeom>
            <a:solidFill>
              <a:schemeClr val="accent1"/>
            </a:solidFill>
            <a:ln w="25400">
              <a:solidFill>
                <a:schemeClr val="tx1"/>
              </a:solidFill>
            </a:ln>
          </p:spPr>
          <p:txBody>
            <a:bodyPr wrap="square" rtlCol="0">
              <a:spAutoFit/>
            </a:bodyPr>
            <a:lstStyle/>
            <a:p>
              <a:r>
                <a:rPr lang="en-US" sz="1600" b="1" dirty="0" smtClean="0">
                  <a:latin typeface="Courier New" panose="02070309020205020404" pitchFamily="49" charset="0"/>
                  <a:cs typeface="Courier New" panose="02070309020205020404" pitchFamily="49" charset="0"/>
                </a:rPr>
                <a:t>#include "</a:t>
              </a:r>
              <a:r>
                <a:rPr lang="en-US" sz="1600" b="1" dirty="0" err="1" smtClean="0">
                  <a:latin typeface="Courier New" panose="02070309020205020404" pitchFamily="49" charset="0"/>
                  <a:cs typeface="Courier New" panose="02070309020205020404" pitchFamily="49" charset="0"/>
                </a:rPr>
                <a:t>A.h</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class B</a:t>
              </a:r>
            </a:p>
            <a:p>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 </a:t>
              </a:r>
              <a:r>
                <a:rPr lang="en-US" sz="1600" b="1" dirty="0" err="1" smtClean="0">
                  <a:latin typeface="Courier New" panose="02070309020205020404" pitchFamily="49" charset="0"/>
                  <a:cs typeface="Courier New" panose="02070309020205020404" pitchFamily="49" charset="0"/>
                </a:rPr>
                <a:t>a</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int </a:t>
              </a:r>
              <a:r>
                <a:rPr lang="en-US" sz="1600" b="1" dirty="0">
                  <a:latin typeface="Courier New" panose="02070309020205020404" pitchFamily="49" charset="0"/>
                  <a:cs typeface="Courier New" panose="02070309020205020404" pitchFamily="49" charset="0"/>
                </a:rPr>
                <a:t>y</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public:</a:t>
              </a:r>
            </a:p>
            <a:p>
              <a:r>
                <a:rPr lang="en-US" sz="1600" b="1" dirty="0">
                  <a:latin typeface="Courier New" panose="02070309020205020404" pitchFamily="49" charset="0"/>
                  <a:cs typeface="Courier New" panose="02070309020205020404" pitchFamily="49" charset="0"/>
                </a:rPr>
                <a:t>}</a:t>
              </a:r>
            </a:p>
          </p:txBody>
        </p:sp>
        <p:sp>
          <p:nvSpPr>
            <p:cNvPr id="15" name="Rectangle 14"/>
            <p:cNvSpPr/>
            <p:nvPr/>
          </p:nvSpPr>
          <p:spPr>
            <a:xfrm>
              <a:off x="667819" y="4133788"/>
              <a:ext cx="646331" cy="400110"/>
            </a:xfrm>
            <a:prstGeom prst="rect">
              <a:avLst/>
            </a:prstGeom>
          </p:spPr>
          <p:txBody>
            <a:bodyPr wrap="none">
              <a:spAutoFit/>
            </a:bodyPr>
            <a:lstStyle/>
            <a:p>
              <a:r>
                <a:rPr lang="en-US" sz="2000" b="1" dirty="0" err="1" smtClean="0">
                  <a:latin typeface="Courier New" panose="02070309020205020404" pitchFamily="49" charset="0"/>
                  <a:cs typeface="Courier New" panose="02070309020205020404" pitchFamily="49" charset="0"/>
                </a:rPr>
                <a:t>B.h</a:t>
              </a:r>
              <a:endParaRPr lang="en-US" sz="2000" dirty="0"/>
            </a:p>
          </p:txBody>
        </p:sp>
      </p:grpSp>
      <p:grpSp>
        <p:nvGrpSpPr>
          <p:cNvPr id="16" name="Group 15"/>
          <p:cNvGrpSpPr/>
          <p:nvPr/>
        </p:nvGrpSpPr>
        <p:grpSpPr>
          <a:xfrm>
            <a:off x="6254393" y="1729671"/>
            <a:ext cx="2057400" cy="1761651"/>
            <a:chOff x="667819" y="4133788"/>
            <a:chExt cx="2057400" cy="1761651"/>
          </a:xfrm>
        </p:grpSpPr>
        <p:sp>
          <p:nvSpPr>
            <p:cNvPr id="17" name="TextBox 16"/>
            <p:cNvSpPr txBox="1"/>
            <p:nvPr/>
          </p:nvSpPr>
          <p:spPr>
            <a:xfrm>
              <a:off x="667819" y="4572000"/>
              <a:ext cx="2057400" cy="1323439"/>
            </a:xfrm>
            <a:prstGeom prst="rect">
              <a:avLst/>
            </a:prstGeom>
            <a:solidFill>
              <a:schemeClr val="accent1"/>
            </a:solidFill>
            <a:ln w="25400">
              <a:solidFill>
                <a:schemeClr val="tx1"/>
              </a:solidFill>
            </a:ln>
          </p:spPr>
          <p:txBody>
            <a:bodyPr wrap="square" rtlCol="0">
              <a:spAutoFit/>
            </a:bodyPr>
            <a:lstStyle/>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A.h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#include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B.h</a:t>
              </a:r>
              <a:r>
                <a:rPr lang="en-US" sz="1600" b="1" dirty="0">
                  <a:latin typeface="Courier New" panose="02070309020205020404" pitchFamily="49" charset="0"/>
                  <a:cs typeface="Courier New" panose="02070309020205020404" pitchFamily="49" charset="0"/>
                </a:rPr>
                <a:t>"</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 </a:t>
              </a:r>
              <a:r>
                <a:rPr lang="en-US" sz="1600" b="1" dirty="0" err="1" smtClean="0">
                  <a:latin typeface="Courier New" panose="02070309020205020404" pitchFamily="49" charset="0"/>
                  <a:cs typeface="Courier New" panose="02070309020205020404" pitchFamily="49" charset="0"/>
                </a:rPr>
                <a:t>a</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B </a:t>
              </a:r>
              <a:r>
                <a:rPr lang="en-US" sz="1600" b="1" dirty="0" err="1" smtClean="0">
                  <a:latin typeface="Courier New" panose="02070309020205020404" pitchFamily="49" charset="0"/>
                  <a:cs typeface="Courier New" panose="02070309020205020404" pitchFamily="49" charset="0"/>
                </a:rPr>
                <a:t>b</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18" name="Rectangle 17"/>
            <p:cNvSpPr/>
            <p:nvPr/>
          </p:nvSpPr>
          <p:spPr>
            <a:xfrm>
              <a:off x="667819" y="4133788"/>
              <a:ext cx="1569660" cy="400110"/>
            </a:xfrm>
            <a:prstGeom prst="rect">
              <a:avLst/>
            </a:prstGeom>
          </p:spPr>
          <p:txBody>
            <a:bodyPr wrap="none">
              <a:spAutoFit/>
            </a:bodyPr>
            <a:lstStyle/>
            <a:p>
              <a:r>
                <a:rPr lang="en-US" sz="2000" b="1" dirty="0" smtClean="0">
                  <a:latin typeface="Courier New" panose="02070309020205020404" pitchFamily="49" charset="0"/>
                  <a:cs typeface="Courier New" panose="02070309020205020404" pitchFamily="49" charset="0"/>
                </a:rPr>
                <a:t>htest.cpp</a:t>
              </a:r>
              <a:endParaRPr lang="en-US" sz="2000" dirty="0"/>
            </a:p>
          </p:txBody>
        </p:sp>
      </p:grpSp>
      <p:sp>
        <p:nvSpPr>
          <p:cNvPr id="19" name="TextBox 18"/>
          <p:cNvSpPr txBox="1"/>
          <p:nvPr/>
        </p:nvSpPr>
        <p:spPr>
          <a:xfrm>
            <a:off x="667818" y="4232955"/>
            <a:ext cx="8219327" cy="2062103"/>
          </a:xfrm>
          <a:prstGeom prst="rect">
            <a:avLst/>
          </a:prstGeom>
          <a:noFill/>
        </p:spPr>
        <p:txBody>
          <a:bodyPr wrap="square" rtlCol="0">
            <a:spAutoFit/>
          </a:bodyPr>
          <a:lstStyle/>
          <a:p>
            <a:r>
              <a:rPr lang="en-US" sz="2000" dirty="0"/>
              <a:t>Running g++ htest.cc results in the following error</a:t>
            </a:r>
            <a:r>
              <a:rPr lang="en-US" sz="2000" dirty="0" smtClean="0"/>
              <a:t>:</a:t>
            </a:r>
          </a:p>
          <a:p>
            <a:pPr lvl="1">
              <a:spcBef>
                <a:spcPts val="1200"/>
              </a:spcBef>
            </a:pPr>
            <a:r>
              <a:rPr lang="en-US" sz="1600" b="1" dirty="0" smtClean="0">
                <a:latin typeface="Courier New" panose="02070309020205020404" pitchFamily="49" charset="0"/>
                <a:cs typeface="Courier New" panose="02070309020205020404" pitchFamily="49" charset="0"/>
              </a:rPr>
              <a:t>In </a:t>
            </a:r>
            <a:r>
              <a:rPr lang="en-US" sz="1600" b="1" dirty="0">
                <a:latin typeface="Courier New" panose="02070309020205020404" pitchFamily="49" charset="0"/>
                <a:cs typeface="Courier New" panose="02070309020205020404" pitchFamily="49" charset="0"/>
              </a:rPr>
              <a:t>file included from B.h:1, from htest.cc:2</a:t>
            </a:r>
            <a:r>
              <a:rPr lang="en-US" sz="1600" b="1" dirty="0" smtClean="0">
                <a:latin typeface="Courier New" panose="02070309020205020404" pitchFamily="49" charset="0"/>
                <a:cs typeface="Courier New" panose="02070309020205020404" pitchFamily="49" charset="0"/>
              </a:rPr>
              <a:t>:</a:t>
            </a:r>
          </a:p>
          <a:p>
            <a:pPr lvl="1">
              <a:spcBef>
                <a:spcPts val="0"/>
              </a:spcBef>
            </a:pPr>
            <a:r>
              <a:rPr lang="en-US" sz="1600" b="1" dirty="0" smtClean="0">
                <a:latin typeface="Courier New" panose="02070309020205020404" pitchFamily="49" charset="0"/>
                <a:cs typeface="Courier New" panose="02070309020205020404" pitchFamily="49" charset="0"/>
              </a:rPr>
              <a:t>A.h:2</a:t>
            </a:r>
            <a:r>
              <a:rPr lang="en-US" sz="1600" b="1" dirty="0">
                <a:latin typeface="Courier New" panose="02070309020205020404" pitchFamily="49" charset="0"/>
                <a:cs typeface="Courier New" panose="02070309020205020404" pitchFamily="49" charset="0"/>
              </a:rPr>
              <a:t>: error: redefinition of </a:t>
            </a:r>
            <a:r>
              <a:rPr lang="en-US" sz="1600" b="1" dirty="0" smtClean="0">
                <a:latin typeface="Courier New" panose="02070309020205020404" pitchFamily="49" charset="0"/>
                <a:cs typeface="Courier New" panose="02070309020205020404" pitchFamily="49" charset="0"/>
              </a:rPr>
              <a:t>'class A'</a:t>
            </a:r>
          </a:p>
          <a:p>
            <a:pPr lvl="1"/>
            <a:r>
              <a:rPr lang="en-US" sz="1600" b="1" dirty="0" smtClean="0">
                <a:latin typeface="Courier New" panose="02070309020205020404" pitchFamily="49" charset="0"/>
                <a:cs typeface="Courier New" panose="02070309020205020404" pitchFamily="49" charset="0"/>
              </a:rPr>
              <a:t>A.h:2</a:t>
            </a:r>
            <a:r>
              <a:rPr lang="en-US" sz="1600" b="1" dirty="0">
                <a:latin typeface="Courier New" panose="02070309020205020404" pitchFamily="49" charset="0"/>
                <a:cs typeface="Courier New" panose="02070309020205020404" pitchFamily="49" charset="0"/>
              </a:rPr>
              <a:t>: error: previous definition of </a:t>
            </a:r>
            <a:r>
              <a:rPr lang="en-US" sz="1600" b="1" dirty="0" smtClean="0">
                <a:latin typeface="Courier New" panose="02070309020205020404" pitchFamily="49" charset="0"/>
                <a:cs typeface="Courier New" panose="02070309020205020404" pitchFamily="49" charset="0"/>
              </a:rPr>
              <a:t>'class A'</a:t>
            </a:r>
          </a:p>
          <a:p>
            <a:pPr>
              <a:spcBef>
                <a:spcPts val="1200"/>
              </a:spcBef>
            </a:pPr>
            <a:r>
              <a:rPr lang="en-US" sz="2000" dirty="0" smtClean="0"/>
              <a:t>The </a:t>
            </a:r>
            <a:r>
              <a:rPr lang="en-US" sz="2000" dirty="0"/>
              <a:t>class A is being defined twice, once when it is included in </a:t>
            </a:r>
            <a:r>
              <a:rPr lang="en-US" sz="2000" dirty="0" smtClean="0"/>
              <a:t>htest.cpp </a:t>
            </a:r>
            <a:r>
              <a:rPr lang="en-US" sz="2000" dirty="0"/>
              <a:t>and once when it is included into </a:t>
            </a:r>
            <a:r>
              <a:rPr lang="en-US" sz="2000" dirty="0" err="1"/>
              <a:t>B.h</a:t>
            </a:r>
            <a:r>
              <a:rPr lang="en-US" sz="2000" dirty="0"/>
              <a:t> which is included in </a:t>
            </a:r>
            <a:r>
              <a:rPr lang="en-US" sz="2000" dirty="0" smtClean="0"/>
              <a:t>htest.cpp.</a:t>
            </a:r>
            <a:endParaRPr lang="en-US" sz="2000" dirty="0"/>
          </a:p>
        </p:txBody>
      </p:sp>
    </p:spTree>
    <p:extLst>
      <p:ext uri="{BB962C8B-B14F-4D97-AF65-F5344CB8AC3E}">
        <p14:creationId xmlns:p14="http://schemas.microsoft.com/office/powerpoint/2010/main" val="128652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a:t>
            </a:r>
            <a:r>
              <a:rPr lang="en-US" smtClean="0"/>
              <a:t>(cont.)</a:t>
            </a:r>
            <a:endParaRPr lang="en-US" smtClean="0">
              <a:latin typeface="Courier New" pitchFamily="49" charset="0"/>
              <a:cs typeface="Courier New" pitchFamily="49" charset="0"/>
            </a:endParaRPr>
          </a:p>
        </p:txBody>
      </p:sp>
      <p:sp>
        <p:nvSpPr>
          <p:cNvPr id="76802" name="Content Placeholder 2"/>
          <p:cNvSpPr>
            <a:spLocks noGrp="1"/>
          </p:cNvSpPr>
          <p:nvPr>
            <p:ph sz="quarter" idx="1"/>
          </p:nvPr>
        </p:nvSpPr>
        <p:spPr>
          <a:xfrm>
            <a:off x="612775" y="1600200"/>
            <a:ext cx="8153400" cy="4495800"/>
          </a:xfrm>
        </p:spPr>
        <p:txBody>
          <a:bodyPr/>
          <a:lstStyle/>
          <a:p>
            <a:pPr>
              <a:lnSpc>
                <a:spcPct val="90000"/>
              </a:lnSpc>
            </a:pPr>
            <a:r>
              <a:rPr lang="en-US" smtClean="0"/>
              <a:t>The following operations could be performed on a </a:t>
            </a:r>
            <a:r>
              <a:rPr lang="en-US" sz="2400" smtClean="0">
                <a:latin typeface="Courier New" pitchFamily="49" charset="0"/>
                <a:cs typeface="Courier New" pitchFamily="49" charset="0"/>
              </a:rPr>
              <a:t>Person</a:t>
            </a:r>
            <a:r>
              <a:rPr lang="en-US" sz="2400" smtClean="0"/>
              <a:t> </a:t>
            </a:r>
            <a:r>
              <a:rPr lang="en-US" smtClean="0"/>
              <a:t>object:</a:t>
            </a:r>
          </a:p>
          <a:p>
            <a:pPr lvl="1">
              <a:lnSpc>
                <a:spcPct val="90000"/>
              </a:lnSpc>
            </a:pPr>
            <a:r>
              <a:rPr lang="en-US" smtClean="0"/>
              <a:t>Calculate the person's age</a:t>
            </a:r>
          </a:p>
          <a:p>
            <a:pPr lvl="1">
              <a:lnSpc>
                <a:spcPct val="90000"/>
              </a:lnSpc>
            </a:pPr>
            <a:r>
              <a:rPr lang="en-US" smtClean="0"/>
              <a:t>Test whether two </a:t>
            </a:r>
            <a:r>
              <a:rPr lang="en-US" sz="2000" smtClean="0">
                <a:latin typeface="Courier New" pitchFamily="49" charset="0"/>
                <a:cs typeface="Courier New" pitchFamily="49" charset="0"/>
              </a:rPr>
              <a:t>Person</a:t>
            </a:r>
            <a:r>
              <a:rPr lang="en-US" sz="2000" smtClean="0"/>
              <a:t> </a:t>
            </a:r>
            <a:r>
              <a:rPr lang="en-US" smtClean="0"/>
              <a:t>objects refer to the same person</a:t>
            </a:r>
          </a:p>
          <a:p>
            <a:pPr lvl="1">
              <a:lnSpc>
                <a:spcPct val="90000"/>
              </a:lnSpc>
            </a:pPr>
            <a:r>
              <a:rPr lang="en-US" smtClean="0"/>
              <a:t>Determine whether the person is old enough to vote</a:t>
            </a:r>
          </a:p>
          <a:p>
            <a:pPr lvl="1">
              <a:lnSpc>
                <a:spcPct val="90000"/>
              </a:lnSpc>
            </a:pPr>
            <a:r>
              <a:rPr lang="en-US" smtClean="0"/>
              <a:t>Determine whether the person is a senior citizen</a:t>
            </a:r>
          </a:p>
          <a:p>
            <a:pPr lvl="1">
              <a:lnSpc>
                <a:spcPct val="90000"/>
              </a:lnSpc>
            </a:pPr>
            <a:r>
              <a:rPr lang="en-US" smtClean="0"/>
              <a:t>Get one or more of the data fields for the </a:t>
            </a:r>
            <a:r>
              <a:rPr lang="en-US" sz="2000" smtClean="0">
                <a:latin typeface="Courier New" pitchFamily="49" charset="0"/>
                <a:cs typeface="Courier New" pitchFamily="49" charset="0"/>
              </a:rPr>
              <a:t>Person</a:t>
            </a:r>
            <a:r>
              <a:rPr lang="en-US" sz="2000" smtClean="0"/>
              <a:t> </a:t>
            </a:r>
            <a:r>
              <a:rPr lang="en-US" smtClean="0"/>
              <a:t>object</a:t>
            </a:r>
          </a:p>
          <a:p>
            <a:pPr lvl="1">
              <a:lnSpc>
                <a:spcPct val="90000"/>
              </a:lnSpc>
            </a:pPr>
            <a:r>
              <a:rPr lang="en-US" smtClean="0"/>
              <a:t>Set one or more of the data fields for the </a:t>
            </a:r>
            <a:r>
              <a:rPr lang="en-US" sz="2000" smtClean="0">
                <a:latin typeface="Courier New" pitchFamily="49" charset="0"/>
                <a:cs typeface="Courier New" pitchFamily="49" charset="0"/>
              </a:rPr>
              <a:t>Person</a:t>
            </a:r>
            <a:r>
              <a:rPr lang="en-US" sz="2000" smtClean="0"/>
              <a:t> </a:t>
            </a:r>
            <a:r>
              <a:rPr lang="en-US" smtClean="0"/>
              <a:t>object</a:t>
            </a:r>
          </a:p>
          <a:p>
            <a:pPr lvl="1">
              <a:lnSpc>
                <a:spcPct val="90000"/>
              </a:lnSpc>
            </a:pPr>
            <a:endParaRPr lang="en-US" smtClean="0"/>
          </a:p>
          <a:p>
            <a:pPr lvl="1">
              <a:lnSpc>
                <a:spcPct val="90000"/>
              </a:lnSpc>
            </a:pPr>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a:t>
            </a:r>
            <a:r>
              <a:rPr lang="en-US" smtClean="0"/>
              <a:t>(cont.)</a:t>
            </a:r>
            <a:endParaRPr lang="en-US" smtClean="0">
              <a:latin typeface="Courier New" pitchFamily="49" charset="0"/>
              <a:cs typeface="Courier New" pitchFamily="49" charset="0"/>
            </a:endParaRPr>
          </a:p>
        </p:txBody>
      </p:sp>
      <p:sp>
        <p:nvSpPr>
          <p:cNvPr id="77826" name="Content Placeholder 2"/>
          <p:cNvSpPr>
            <a:spLocks noGrp="1"/>
          </p:cNvSpPr>
          <p:nvPr>
            <p:ph sz="quarter" idx="1"/>
          </p:nvPr>
        </p:nvSpPr>
        <p:spPr>
          <a:xfrm>
            <a:off x="612775" y="1600200"/>
            <a:ext cx="8153400" cy="4495800"/>
          </a:xfrm>
        </p:spPr>
        <p:txBody>
          <a:bodyPr/>
          <a:lstStyle/>
          <a:p>
            <a:r>
              <a:rPr lang="en-US" smtClean="0"/>
              <a:t>UML (Unified Modeling Language) diagrams</a:t>
            </a:r>
          </a:p>
          <a:p>
            <a:pPr lvl="1"/>
            <a:endParaRPr lang="en-US" smtClean="0"/>
          </a:p>
          <a:p>
            <a:pPr lvl="1"/>
            <a:endParaRPr lang="en-US" smtClean="0"/>
          </a:p>
        </p:txBody>
      </p:sp>
      <p:pic>
        <p:nvPicPr>
          <p:cNvPr id="77827" name="Picture 2"/>
          <p:cNvPicPr>
            <a:picLocks noChangeAspect="1" noChangeArrowheads="1"/>
          </p:cNvPicPr>
          <p:nvPr/>
        </p:nvPicPr>
        <p:blipFill>
          <a:blip r:embed="rId2"/>
          <a:srcRect/>
          <a:stretch>
            <a:fillRect/>
          </a:stretch>
        </p:blipFill>
        <p:spPr bwMode="auto">
          <a:xfrm>
            <a:off x="1473200" y="2687638"/>
            <a:ext cx="1924050" cy="2276475"/>
          </a:xfrm>
          <a:prstGeom prst="rect">
            <a:avLst/>
          </a:prstGeom>
          <a:noFill/>
          <a:ln w="9525">
            <a:noFill/>
            <a:miter lim="800000"/>
            <a:headEnd/>
            <a:tailEnd/>
          </a:ln>
        </p:spPr>
      </p:pic>
      <p:pic>
        <p:nvPicPr>
          <p:cNvPr id="77828" name="Picture 3"/>
          <p:cNvPicPr>
            <a:picLocks noChangeAspect="1" noChangeArrowheads="1"/>
          </p:cNvPicPr>
          <p:nvPr/>
        </p:nvPicPr>
        <p:blipFill>
          <a:blip r:embed="rId3"/>
          <a:srcRect/>
          <a:stretch>
            <a:fillRect/>
          </a:stretch>
        </p:blipFill>
        <p:spPr bwMode="auto">
          <a:xfrm>
            <a:off x="4572000" y="2667000"/>
            <a:ext cx="2514600" cy="34004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a:t>
            </a:r>
            <a:endParaRPr lang="en-US" smtClean="0">
              <a:latin typeface="Courier New" pitchFamily="49" charset="0"/>
              <a:cs typeface="Courier New" pitchFamily="49" charset="0"/>
            </a:endParaRPr>
          </a:p>
        </p:txBody>
      </p:sp>
      <p:pic>
        <p:nvPicPr>
          <p:cNvPr id="78850" name="Picture 2"/>
          <p:cNvPicPr>
            <a:picLocks noChangeAspect="1" noChangeArrowheads="1"/>
          </p:cNvPicPr>
          <p:nvPr/>
        </p:nvPicPr>
        <p:blipFill>
          <a:blip r:embed="rId2"/>
          <a:srcRect/>
          <a:stretch>
            <a:fillRect/>
          </a:stretch>
        </p:blipFill>
        <p:spPr bwMode="auto">
          <a:xfrm>
            <a:off x="1724025" y="1905000"/>
            <a:ext cx="5695950" cy="4429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(cont.)</a:t>
            </a:r>
            <a:endParaRPr lang="en-US" smtClean="0">
              <a:latin typeface="Courier New" pitchFamily="49" charset="0"/>
              <a:cs typeface="Courier New" pitchFamily="49" charset="0"/>
            </a:endParaRPr>
          </a:p>
        </p:txBody>
      </p:sp>
      <p:pic>
        <p:nvPicPr>
          <p:cNvPr id="79874" name="Picture 2"/>
          <p:cNvPicPr>
            <a:picLocks noChangeAspect="1" noChangeArrowheads="1"/>
          </p:cNvPicPr>
          <p:nvPr/>
        </p:nvPicPr>
        <p:blipFill>
          <a:blip r:embed="rId2"/>
          <a:srcRect/>
          <a:stretch>
            <a:fillRect/>
          </a:stretch>
        </p:blipFill>
        <p:spPr bwMode="auto">
          <a:xfrm>
            <a:off x="1887538" y="1509713"/>
            <a:ext cx="5343525" cy="5219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(cont.)</a:t>
            </a:r>
            <a:endParaRPr lang="en-US" smtClean="0">
              <a:latin typeface="Courier New" pitchFamily="49" charset="0"/>
              <a:cs typeface="Courier New" pitchFamily="49" charset="0"/>
            </a:endParaRPr>
          </a:p>
        </p:txBody>
      </p:sp>
      <p:pic>
        <p:nvPicPr>
          <p:cNvPr id="80898" name="Picture 2"/>
          <p:cNvPicPr>
            <a:picLocks noChangeAspect="1" noChangeArrowheads="1"/>
          </p:cNvPicPr>
          <p:nvPr/>
        </p:nvPicPr>
        <p:blipFill>
          <a:blip r:embed="rId2"/>
          <a:srcRect/>
          <a:stretch>
            <a:fillRect/>
          </a:stretch>
        </p:blipFill>
        <p:spPr bwMode="auto">
          <a:xfrm>
            <a:off x="1887538" y="1514475"/>
            <a:ext cx="5419725" cy="53435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(cont.)</a:t>
            </a:r>
            <a:endParaRPr lang="en-US" smtClean="0">
              <a:latin typeface="Courier New" pitchFamily="49" charset="0"/>
              <a:cs typeface="Courier New" pitchFamily="49" charset="0"/>
            </a:endParaRPr>
          </a:p>
        </p:txBody>
      </p:sp>
      <p:pic>
        <p:nvPicPr>
          <p:cNvPr id="81922" name="Picture 2"/>
          <p:cNvPicPr>
            <a:picLocks noChangeAspect="1" noChangeArrowheads="1"/>
          </p:cNvPicPr>
          <p:nvPr/>
        </p:nvPicPr>
        <p:blipFill>
          <a:blip r:embed="rId2"/>
          <a:srcRect/>
          <a:stretch>
            <a:fillRect/>
          </a:stretch>
        </p:blipFill>
        <p:spPr bwMode="auto">
          <a:xfrm>
            <a:off x="1425575" y="1514475"/>
            <a:ext cx="6343650" cy="5143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(cont.)</a:t>
            </a:r>
            <a:endParaRPr lang="en-US" smtClean="0">
              <a:latin typeface="Courier New" pitchFamily="49" charset="0"/>
              <a:cs typeface="Courier New" pitchFamily="49" charset="0"/>
            </a:endParaRPr>
          </a:p>
        </p:txBody>
      </p:sp>
      <p:pic>
        <p:nvPicPr>
          <p:cNvPr id="82946" name="Picture 2"/>
          <p:cNvPicPr>
            <a:picLocks noChangeAspect="1" noChangeArrowheads="1"/>
          </p:cNvPicPr>
          <p:nvPr/>
        </p:nvPicPr>
        <p:blipFill>
          <a:blip r:embed="rId2"/>
          <a:srcRect/>
          <a:stretch>
            <a:fillRect/>
          </a:stretch>
        </p:blipFill>
        <p:spPr bwMode="auto">
          <a:xfrm>
            <a:off x="1443038" y="1657350"/>
            <a:ext cx="6257925" cy="3543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a:t>
            </a:r>
            <a:r>
              <a:rPr lang="en-US" smtClean="0">
                <a:cs typeface="Courier New" pitchFamily="49" charset="0"/>
              </a:rPr>
              <a:t> </a:t>
            </a:r>
            <a:r>
              <a:rPr lang="en-US" smtClean="0"/>
              <a:t>(cont.)</a:t>
            </a:r>
          </a:p>
        </p:txBody>
      </p:sp>
      <p:sp>
        <p:nvSpPr>
          <p:cNvPr id="83970" name="Content Placeholder 2"/>
          <p:cNvSpPr>
            <a:spLocks noGrp="1"/>
          </p:cNvSpPr>
          <p:nvPr>
            <p:ph sz="quarter" idx="1"/>
          </p:nvPr>
        </p:nvSpPr>
        <p:spPr>
          <a:xfrm>
            <a:off x="612775" y="1600200"/>
            <a:ext cx="8153400" cy="4495800"/>
          </a:xfrm>
        </p:spPr>
        <p:txBody>
          <a:bodyPr/>
          <a:lstStyle/>
          <a:p>
            <a:r>
              <a:rPr lang="en-US" sz="2700" smtClean="0"/>
              <a:t>Notes on the previous listing:</a:t>
            </a:r>
          </a:p>
          <a:p>
            <a:pPr lvl="1"/>
            <a:r>
              <a:rPr lang="en-US" sz="2400" smtClean="0"/>
              <a:t>The data fields and constants are declared </a:t>
            </a:r>
            <a:r>
              <a:rPr lang="en-US" sz="2400" i="1" smtClean="0"/>
              <a:t>after</a:t>
            </a:r>
            <a:r>
              <a:rPr lang="en-US" sz="2400" smtClean="0"/>
              <a:t> the functions (some C++ programmers prefer to reverse this order)</a:t>
            </a:r>
          </a:p>
          <a:p>
            <a:pPr lvl="1"/>
            <a:r>
              <a:rPr lang="en-US" sz="2400" smtClean="0"/>
              <a:t>The modifier </a:t>
            </a:r>
            <a:r>
              <a:rPr lang="en-US" sz="1900" smtClean="0">
                <a:latin typeface="Courier New" pitchFamily="49" charset="0"/>
                <a:cs typeface="Courier New" pitchFamily="49" charset="0"/>
              </a:rPr>
              <a:t>const</a:t>
            </a:r>
            <a:r>
              <a:rPr lang="en-US" sz="1900" smtClean="0"/>
              <a:t> </a:t>
            </a:r>
            <a:r>
              <a:rPr lang="en-US" sz="2400" smtClean="0"/>
              <a:t>indicates that the constant value may not be changed </a:t>
            </a:r>
          </a:p>
          <a:p>
            <a:pPr lvl="1"/>
            <a:r>
              <a:rPr lang="en-US" sz="2400" smtClean="0"/>
              <a:t>The modifier </a:t>
            </a:r>
            <a:r>
              <a:rPr lang="en-US" sz="1900" smtClean="0">
                <a:latin typeface="Courier New" pitchFamily="49" charset="0"/>
                <a:cs typeface="Courier New" pitchFamily="49" charset="0"/>
              </a:rPr>
              <a:t>static</a:t>
            </a:r>
            <a:r>
              <a:rPr lang="en-US" sz="1900" smtClean="0"/>
              <a:t> </a:t>
            </a:r>
            <a:r>
              <a:rPr lang="en-US" sz="2400" smtClean="0"/>
              <a:t>indicates that the constant is being defined for the class and is not replicated in each instance</a:t>
            </a:r>
          </a:p>
          <a:p>
            <a:pPr lvl="1"/>
            <a:r>
              <a:rPr lang="en-US" sz="2400" smtClean="0"/>
              <a:t>Several of the member functions are not only declared but also implemented in the header file (the reason for this is discussed next)</a:t>
            </a:r>
          </a:p>
          <a:p>
            <a:pPr lvl="1"/>
            <a:endParaRPr lang="en-US" sz="240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r>
              <a:rPr lang="en-US" smtClean="0"/>
              <a:t>The Class </a:t>
            </a:r>
            <a:r>
              <a:rPr lang="en-US" sz="3600" smtClean="0">
                <a:latin typeface="Courier New" pitchFamily="49" charset="0"/>
                <a:cs typeface="Courier New" pitchFamily="49" charset="0"/>
              </a:rPr>
              <a:t>Person </a:t>
            </a:r>
            <a:r>
              <a:rPr lang="en-US" smtClean="0"/>
              <a:t>(cont.)</a:t>
            </a:r>
            <a:endParaRPr lang="en-US" smtClean="0">
              <a:latin typeface="Courier New" pitchFamily="49" charset="0"/>
              <a:cs typeface="Courier New" pitchFamily="49" charset="0"/>
            </a:endParaRPr>
          </a:p>
        </p:txBody>
      </p:sp>
      <p:pic>
        <p:nvPicPr>
          <p:cNvPr id="84994" name="Picture 2"/>
          <p:cNvPicPr>
            <a:picLocks noChangeAspect="1" noChangeArrowheads="1"/>
          </p:cNvPicPr>
          <p:nvPr/>
        </p:nvPicPr>
        <p:blipFill>
          <a:blip r:embed="rId2"/>
          <a:srcRect/>
          <a:stretch>
            <a:fillRect/>
          </a:stretch>
        </p:blipFill>
        <p:spPr bwMode="auto">
          <a:xfrm>
            <a:off x="838200" y="1895475"/>
            <a:ext cx="7658100" cy="3067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Constructors	</a:t>
            </a:r>
          </a:p>
        </p:txBody>
      </p:sp>
      <p:sp>
        <p:nvSpPr>
          <p:cNvPr id="86018" name="Content Placeholder 2"/>
          <p:cNvSpPr>
            <a:spLocks noGrp="1"/>
          </p:cNvSpPr>
          <p:nvPr>
            <p:ph sz="quarter" idx="1"/>
          </p:nvPr>
        </p:nvSpPr>
        <p:spPr>
          <a:xfrm>
            <a:off x="609600" y="1589088"/>
            <a:ext cx="4267200" cy="4572000"/>
          </a:xfrm>
        </p:spPr>
        <p:txBody>
          <a:bodyPr/>
          <a:lstStyle/>
          <a:p>
            <a:pPr>
              <a:lnSpc>
                <a:spcPct val="90000"/>
              </a:lnSpc>
            </a:pPr>
            <a:r>
              <a:rPr lang="en-US" sz="2400" smtClean="0"/>
              <a:t>Two constructors are listed in the previous code</a:t>
            </a:r>
          </a:p>
          <a:p>
            <a:pPr>
              <a:lnSpc>
                <a:spcPct val="90000"/>
              </a:lnSpc>
            </a:pPr>
            <a:r>
              <a:rPr lang="en-US" sz="2400" smtClean="0"/>
              <a:t>Exactly one constructor is invoked (automatically) when a new class instance is created</a:t>
            </a:r>
          </a:p>
          <a:p>
            <a:pPr>
              <a:lnSpc>
                <a:spcPct val="90000"/>
              </a:lnSpc>
            </a:pPr>
            <a:r>
              <a:rPr lang="en-US" sz="2400" smtClean="0"/>
              <a:t>If all data fields are supplied, the statement</a:t>
            </a:r>
          </a:p>
          <a:p>
            <a:pPr>
              <a:lnSpc>
                <a:spcPct val="90000"/>
              </a:lnSpc>
            </a:pPr>
            <a:endParaRPr lang="en-US" sz="200" smtClean="0"/>
          </a:p>
          <a:p>
            <a:pPr marL="574675" lvl="1" indent="-231775">
              <a:lnSpc>
                <a:spcPct val="90000"/>
              </a:lnSpc>
              <a:buFont typeface="Wingdings 2" pitchFamily="18" charset="2"/>
              <a:buNone/>
            </a:pPr>
            <a:r>
              <a:rPr lang="en-US" sz="1800" smtClean="0">
                <a:latin typeface="Courier New" pitchFamily="49" charset="0"/>
                <a:cs typeface="Courier New" pitchFamily="49" charset="0"/>
              </a:rPr>
              <a:t>Person author1("Elliot", "Koffman", "010-55-0123", 1942); </a:t>
            </a:r>
          </a:p>
          <a:p>
            <a:pPr marL="574675" lvl="1" indent="-231775">
              <a:lnSpc>
                <a:spcPct val="90000"/>
              </a:lnSpc>
              <a:buFont typeface="Wingdings 2" pitchFamily="18" charset="2"/>
              <a:buNone/>
            </a:pPr>
            <a:r>
              <a:rPr lang="en-US" sz="2400" smtClean="0"/>
              <a:t>creates the first object, initializing all the data fields</a:t>
            </a:r>
          </a:p>
          <a:p>
            <a:pPr>
              <a:lnSpc>
                <a:spcPct val="90000"/>
              </a:lnSpc>
            </a:pPr>
            <a:endParaRPr lang="en-US" smtClean="0"/>
          </a:p>
        </p:txBody>
      </p:sp>
      <p:pic>
        <p:nvPicPr>
          <p:cNvPr id="86019" name="Picture 2"/>
          <p:cNvPicPr>
            <a:picLocks noChangeAspect="1" noChangeArrowheads="1"/>
          </p:cNvPicPr>
          <p:nvPr/>
        </p:nvPicPr>
        <p:blipFill>
          <a:blip r:embed="rId2"/>
          <a:srcRect/>
          <a:stretch>
            <a:fillRect/>
          </a:stretch>
        </p:blipFill>
        <p:spPr bwMode="auto">
          <a:xfrm>
            <a:off x="5849938" y="1828800"/>
            <a:ext cx="2505075" cy="33528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 C Header Files</a:t>
            </a:r>
            <a:endParaRPr lang="en-US" dirty="0"/>
          </a:p>
        </p:txBody>
      </p:sp>
      <p:sp>
        <p:nvSpPr>
          <p:cNvPr id="3" name="Content Placeholder 2"/>
          <p:cNvSpPr>
            <a:spLocks noGrp="1"/>
          </p:cNvSpPr>
          <p:nvPr>
            <p:ph idx="1"/>
          </p:nvPr>
        </p:nvSpPr>
        <p:spPr/>
        <p:txBody>
          <a:bodyPr/>
          <a:lstStyle/>
          <a:p>
            <a:r>
              <a:rPr lang="en-US" sz="2400" dirty="0" smtClean="0"/>
              <a:t>Use header guards on all .h files.</a:t>
            </a:r>
          </a:p>
          <a:p>
            <a:pPr marL="457200" lvl="1" indent="0">
              <a:spcBef>
                <a:spcPts val="1200"/>
              </a:spcBef>
              <a:buNone/>
            </a:pPr>
            <a:r>
              <a:rPr lang="en-US" sz="1800" b="1" dirty="0" smtClean="0">
                <a:latin typeface="Courier New" panose="02070309020205020404" pitchFamily="49" charset="0"/>
                <a:cs typeface="Courier New" panose="02070309020205020404" pitchFamily="49" charset="0"/>
              </a:rPr>
              <a:t>#ifndef </a:t>
            </a:r>
            <a:r>
              <a:rPr lang="en-US" sz="1800" b="1" dirty="0" err="1" smtClean="0">
                <a:latin typeface="Courier New" panose="02070309020205020404" pitchFamily="49" charset="0"/>
                <a:cs typeface="Courier New" panose="02070309020205020404" pitchFamily="49" charset="0"/>
              </a:rPr>
              <a:t>filename_h</a:t>
            </a:r>
            <a:endParaRPr lang="en-US" sz="1800" b="1" dirty="0" smtClean="0">
              <a:latin typeface="Courier New" panose="02070309020205020404" pitchFamily="49" charset="0"/>
              <a:cs typeface="Courier New" panose="02070309020205020404" pitchFamily="49" charset="0"/>
            </a:endParaRPr>
          </a:p>
          <a:p>
            <a:pPr marL="457200" lvl="1" indent="0">
              <a:spcBef>
                <a:spcPts val="0"/>
              </a:spcBef>
              <a:buNone/>
            </a:pPr>
            <a:r>
              <a:rPr lang="en-US" sz="1800" b="1" dirty="0" smtClean="0">
                <a:latin typeface="Courier New" panose="02070309020205020404" pitchFamily="49" charset="0"/>
                <a:cs typeface="Courier New" panose="02070309020205020404" pitchFamily="49" charset="0"/>
              </a:rPr>
              <a:t>#define </a:t>
            </a:r>
            <a:r>
              <a:rPr lang="en-US" sz="1800" b="1" dirty="0" err="1" smtClean="0">
                <a:latin typeface="Courier New" panose="02070309020205020404" pitchFamily="49" charset="0"/>
                <a:cs typeface="Courier New" panose="02070309020205020404" pitchFamily="49" charset="0"/>
              </a:rPr>
              <a:t>filename_h</a:t>
            </a:r>
            <a:endParaRPr lang="en-US" sz="1800" b="1" dirty="0" smtClean="0">
              <a:latin typeface="Courier New" panose="02070309020205020404" pitchFamily="49" charset="0"/>
              <a:cs typeface="Courier New" panose="02070309020205020404" pitchFamily="49" charset="0"/>
            </a:endParaRPr>
          </a:p>
          <a:p>
            <a:pPr marL="457200" lvl="1" indent="0">
              <a:spcBef>
                <a:spcPts val="0"/>
              </a:spcBef>
              <a:buNone/>
            </a:pPr>
            <a:r>
              <a:rPr lang="en-US" sz="1800" b="1" dirty="0" smtClean="0">
                <a:latin typeface="Courier New" panose="02070309020205020404" pitchFamily="49" charset="0"/>
                <a:cs typeface="Courier New" panose="02070309020205020404" pitchFamily="49" charset="0"/>
              </a:rPr>
              <a:t>...</a:t>
            </a:r>
          </a:p>
          <a:p>
            <a:pPr marL="457200" lvl="1" indent="0">
              <a:spcBef>
                <a:spcPts val="0"/>
              </a:spcBef>
              <a:buNone/>
            </a:pP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endif</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filename_h</a:t>
            </a:r>
            <a:endParaRPr lang="en-US" sz="1800" b="1" dirty="0" smtClean="0">
              <a:latin typeface="Courier New" panose="02070309020205020404" pitchFamily="49" charset="0"/>
              <a:cs typeface="Courier New" panose="02070309020205020404" pitchFamily="49" charset="0"/>
            </a:endParaRPr>
          </a:p>
          <a:p>
            <a:pPr>
              <a:spcBef>
                <a:spcPts val="1200"/>
              </a:spcBef>
            </a:pPr>
            <a:r>
              <a:rPr lang="en-US" sz="2400" dirty="0" smtClean="0"/>
              <a:t>Although header </a:t>
            </a:r>
            <a:r>
              <a:rPr lang="en-US" sz="2400" dirty="0"/>
              <a:t>files can contain any C item, </a:t>
            </a:r>
            <a:r>
              <a:rPr lang="en-US" sz="2400" dirty="0" smtClean="0"/>
              <a:t>do </a:t>
            </a:r>
            <a:r>
              <a:rPr lang="en-US" sz="2400" dirty="0"/>
              <a:t>not </a:t>
            </a:r>
            <a:r>
              <a:rPr lang="en-US" sz="2400" dirty="0" smtClean="0"/>
              <a:t>include any </a:t>
            </a:r>
            <a:r>
              <a:rPr lang="en-US" sz="2400" dirty="0"/>
              <a:t>data definitions (</a:t>
            </a:r>
            <a:r>
              <a:rPr lang="en-US" sz="2400" dirty="0" err="1"/>
              <a:t>ie</a:t>
            </a:r>
            <a:r>
              <a:rPr lang="en-US" sz="2400" dirty="0"/>
              <a:t>. </a:t>
            </a:r>
            <a:r>
              <a:rPr lang="en-US" sz="2400" dirty="0" smtClean="0"/>
              <a:t>reserve </a:t>
            </a:r>
            <a:r>
              <a:rPr lang="en-US" sz="2400" dirty="0"/>
              <a:t>memory</a:t>
            </a:r>
            <a:r>
              <a:rPr lang="en-US" sz="2400" dirty="0" smtClean="0"/>
              <a:t>).</a:t>
            </a:r>
          </a:p>
          <a:p>
            <a:pPr lvl="1"/>
            <a:r>
              <a:rPr lang="en-US" sz="2000" dirty="0" smtClean="0"/>
              <a:t>Could </a:t>
            </a:r>
            <a:r>
              <a:rPr lang="en-US" sz="2000" dirty="0"/>
              <a:t>result in multiple instances of the same symbol being declared in different </a:t>
            </a:r>
            <a:r>
              <a:rPr lang="en-US" sz="2000" dirty="0" smtClean="0"/>
              <a:t>files (linker </a:t>
            </a:r>
            <a:r>
              <a:rPr lang="en-US" sz="2000" dirty="0"/>
              <a:t>resolution </a:t>
            </a:r>
            <a:r>
              <a:rPr lang="en-US" sz="2000" dirty="0" smtClean="0"/>
              <a:t>problems).</a:t>
            </a:r>
          </a:p>
          <a:p>
            <a:pPr lvl="1"/>
            <a:r>
              <a:rPr lang="en-US" sz="2000" dirty="0" smtClean="0"/>
              <a:t>Unclear </a:t>
            </a:r>
            <a:r>
              <a:rPr lang="en-US" sz="2000" dirty="0"/>
              <a:t>who 'owns' the item</a:t>
            </a:r>
            <a:r>
              <a:rPr lang="en-US" sz="2000" dirty="0" smtClean="0"/>
              <a:t>.</a:t>
            </a:r>
          </a:p>
          <a:p>
            <a:pPr lvl="1"/>
            <a:r>
              <a:rPr lang="en-US" sz="2000" dirty="0" smtClean="0"/>
              <a:t>No executable code (</a:t>
            </a:r>
            <a:r>
              <a:rPr lang="en-US" sz="2000" dirty="0"/>
              <a:t>other than in macros</a:t>
            </a:r>
            <a:r>
              <a:rPr lang="en-US" sz="2000" dirty="0" smtClean="0"/>
              <a:t>).</a:t>
            </a:r>
          </a:p>
          <a:p>
            <a:pPr lvl="1"/>
            <a:r>
              <a:rPr lang="en-US" sz="2000" dirty="0" smtClean="0"/>
              <a:t>Should be </a:t>
            </a:r>
            <a:r>
              <a:rPr lang="en-US" sz="2000" dirty="0"/>
              <a:t>completely passive, causing no memory to be reserved for data or for code, </a:t>
            </a:r>
            <a:r>
              <a:rPr lang="en-US" sz="2000" dirty="0" smtClean="0"/>
              <a:t>allowing readers </a:t>
            </a:r>
            <a:r>
              <a:rPr lang="en-US" sz="2000" dirty="0"/>
              <a:t>and </a:t>
            </a:r>
            <a:r>
              <a:rPr lang="en-US" sz="2000" dirty="0" smtClean="0"/>
              <a:t>users to </a:t>
            </a:r>
            <a:r>
              <a:rPr lang="en-US" sz="2000" dirty="0"/>
              <a:t>be confident that no definitions are 'invisible' to them.</a:t>
            </a:r>
            <a:endParaRPr lang="en-US" sz="2000" dirty="0" smtClean="0"/>
          </a:p>
          <a:p>
            <a:endParaRPr lang="en-US" sz="2400" dirty="0"/>
          </a:p>
        </p:txBody>
      </p:sp>
      <p:sp>
        <p:nvSpPr>
          <p:cNvPr id="4" name="Date Placeholder 3"/>
          <p:cNvSpPr>
            <a:spLocks noGrp="1"/>
          </p:cNvSpPr>
          <p:nvPr>
            <p:ph type="dt" sz="half" idx="10"/>
          </p:nvPr>
        </p:nvSpPr>
        <p:spPr/>
        <p:txBody>
          <a:bodyPr/>
          <a:lstStyle/>
          <a:p>
            <a:pPr>
              <a:defRPr/>
            </a:pPr>
            <a:r>
              <a:rPr lang="en-US" smtClean="0"/>
              <a:t>BYU CS 345</a:t>
            </a:r>
            <a:endParaRPr lang="en-US"/>
          </a:p>
        </p:txBody>
      </p:sp>
      <p:sp>
        <p:nvSpPr>
          <p:cNvPr id="5" name="Footer Placeholder 4"/>
          <p:cNvSpPr>
            <a:spLocks noGrp="1"/>
          </p:cNvSpPr>
          <p:nvPr>
            <p:ph type="ftr" sz="quarter" idx="11"/>
          </p:nvPr>
        </p:nvSpPr>
        <p:spPr/>
        <p:txBody>
          <a:bodyPr/>
          <a:lstStyle/>
          <a:p>
            <a:pPr>
              <a:defRPr/>
            </a:pPr>
            <a:r>
              <a:rPr lang="en-US" smtClean="0"/>
              <a:t>Introduction to Operating Systems</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BF986BE0-612A-4390-8308-B009FDAC7C2F}" type="slidenum">
              <a:rPr lang="en-US" smtClean="0"/>
              <a:pPr>
                <a:defRPr/>
              </a:pPr>
              <a:t>8</a:t>
            </a:fld>
            <a:endParaRPr lang="en-US"/>
          </a:p>
        </p:txBody>
      </p:sp>
    </p:spTree>
    <p:extLst>
      <p:ext uri="{BB962C8B-B14F-4D97-AF65-F5344CB8AC3E}">
        <p14:creationId xmlns:p14="http://schemas.microsoft.com/office/powerpoint/2010/main" val="25059370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Constructors (cont.)	</a:t>
            </a:r>
          </a:p>
        </p:txBody>
      </p:sp>
      <p:sp>
        <p:nvSpPr>
          <p:cNvPr id="87042" name="Content Placeholder 2"/>
          <p:cNvSpPr>
            <a:spLocks noGrp="1"/>
          </p:cNvSpPr>
          <p:nvPr>
            <p:ph sz="quarter" idx="1"/>
          </p:nvPr>
        </p:nvSpPr>
        <p:spPr>
          <a:xfrm>
            <a:off x="609600" y="1589088"/>
            <a:ext cx="4267200" cy="4572000"/>
          </a:xfrm>
        </p:spPr>
        <p:txBody>
          <a:bodyPr/>
          <a:lstStyle/>
          <a:p>
            <a:pPr>
              <a:lnSpc>
                <a:spcPct val="90000"/>
              </a:lnSpc>
            </a:pPr>
            <a:r>
              <a:rPr lang="en-US" sz="2400" dirty="0" smtClean="0"/>
              <a:t>The second constructor, the no-parameter constructor, is called when the data field values are not known at the time the objected is created</a:t>
            </a:r>
          </a:p>
          <a:p>
            <a:pPr>
              <a:lnSpc>
                <a:spcPct val="90000"/>
              </a:lnSpc>
            </a:pPr>
            <a:r>
              <a:rPr lang="en-US" sz="2400" dirty="0" smtClean="0"/>
              <a:t>The statement</a:t>
            </a:r>
          </a:p>
          <a:p>
            <a:pPr>
              <a:lnSpc>
                <a:spcPct val="90000"/>
              </a:lnSpc>
              <a:buFont typeface="Wingdings" pitchFamily="2" charset="2"/>
              <a:buNone/>
            </a:pPr>
            <a:endParaRPr lang="en-US" sz="600" dirty="0" smtClean="0">
              <a:latin typeface="Courier New" pitchFamily="49" charset="0"/>
              <a:cs typeface="Courier New" pitchFamily="49" charset="0"/>
            </a:endParaRPr>
          </a:p>
          <a:p>
            <a:pPr>
              <a:lnSpc>
                <a:spcPct val="90000"/>
              </a:lnSpc>
              <a:buFont typeface="Wingdings" pitchFamily="2" charset="2"/>
              <a:buNone/>
            </a:pPr>
            <a:r>
              <a:rPr lang="en-US" sz="1800" dirty="0" smtClean="0">
                <a:latin typeface="Courier New" pitchFamily="49" charset="0"/>
                <a:cs typeface="Courier New" pitchFamily="49" charset="0"/>
              </a:rPr>
              <a:t>Person author2;</a:t>
            </a:r>
          </a:p>
          <a:p>
            <a:pPr>
              <a:lnSpc>
                <a:spcPct val="90000"/>
              </a:lnSpc>
              <a:buFont typeface="Wingdings" pitchFamily="2" charset="2"/>
              <a:buNone/>
            </a:pPr>
            <a:r>
              <a:rPr lang="en-US" sz="2400" dirty="0" smtClean="0"/>
              <a:t>	creates the second object</a:t>
            </a:r>
          </a:p>
          <a:p>
            <a:pPr>
              <a:lnSpc>
                <a:spcPct val="90000"/>
              </a:lnSpc>
            </a:pPr>
            <a:r>
              <a:rPr lang="en-US" sz="2400" dirty="0" smtClean="0"/>
              <a:t>The declaration of a constructor differs from a member function in that it has no return type</a:t>
            </a:r>
          </a:p>
          <a:p>
            <a:pPr>
              <a:lnSpc>
                <a:spcPct val="90000"/>
              </a:lnSpc>
            </a:pPr>
            <a:endParaRPr lang="en-US" dirty="0" smtClean="0"/>
          </a:p>
        </p:txBody>
      </p:sp>
      <p:pic>
        <p:nvPicPr>
          <p:cNvPr id="87043" name="Picture 2"/>
          <p:cNvPicPr>
            <a:picLocks noChangeAspect="1" noChangeArrowheads="1"/>
          </p:cNvPicPr>
          <p:nvPr/>
        </p:nvPicPr>
        <p:blipFill>
          <a:blip r:embed="rId2"/>
          <a:srcRect/>
          <a:stretch>
            <a:fillRect/>
          </a:stretch>
        </p:blipFill>
        <p:spPr bwMode="auto">
          <a:xfrm>
            <a:off x="5849938" y="1828800"/>
            <a:ext cx="2505075" cy="33528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t>Constructors (cont.)	</a:t>
            </a:r>
          </a:p>
        </p:txBody>
      </p:sp>
      <p:sp>
        <p:nvSpPr>
          <p:cNvPr id="88066" name="Content Placeholder 2"/>
          <p:cNvSpPr>
            <a:spLocks noGrp="1"/>
          </p:cNvSpPr>
          <p:nvPr>
            <p:ph sz="quarter" idx="1"/>
          </p:nvPr>
        </p:nvSpPr>
        <p:spPr>
          <a:xfrm>
            <a:off x="609600" y="1589088"/>
            <a:ext cx="4267200" cy="4572000"/>
          </a:xfrm>
        </p:spPr>
        <p:txBody>
          <a:bodyPr/>
          <a:lstStyle/>
          <a:p>
            <a:r>
              <a:rPr lang="en-US" smtClean="0"/>
              <a:t>You can use modifier functions at a later time to set or modify the values of the data fields</a:t>
            </a:r>
          </a:p>
        </p:txBody>
      </p:sp>
      <p:pic>
        <p:nvPicPr>
          <p:cNvPr id="88067" name="Picture 2"/>
          <p:cNvPicPr>
            <a:picLocks noChangeAspect="1" noChangeArrowheads="1"/>
          </p:cNvPicPr>
          <p:nvPr/>
        </p:nvPicPr>
        <p:blipFill>
          <a:blip r:embed="rId2"/>
          <a:srcRect/>
          <a:stretch>
            <a:fillRect/>
          </a:stretch>
        </p:blipFill>
        <p:spPr bwMode="auto">
          <a:xfrm>
            <a:off x="5849938" y="1828800"/>
            <a:ext cx="2505075" cy="33528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normAutofit fontScale="85000" lnSpcReduction="20000"/>
          </a:bodyPr>
          <a:lstStyle/>
          <a:p>
            <a:pPr>
              <a:defRPr/>
            </a:pPr>
            <a:fld id="{D490341F-FBE9-465C-84BF-B364B3D69BE6}"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612775" y="228600"/>
            <a:ext cx="8153400" cy="990600"/>
          </a:xfrm>
        </p:spPr>
        <p:txBody>
          <a:bodyPr/>
          <a:lstStyle/>
          <a:p>
            <a:r>
              <a:rPr lang="en-US" smtClean="0"/>
              <a:t>Constructors	 (cont.)</a:t>
            </a:r>
          </a:p>
        </p:txBody>
      </p:sp>
      <p:sp>
        <p:nvSpPr>
          <p:cNvPr id="89090" name="Content Placeholder 2"/>
          <p:cNvSpPr>
            <a:spLocks noGrp="1"/>
          </p:cNvSpPr>
          <p:nvPr>
            <p:ph sz="quarter" idx="1"/>
          </p:nvPr>
        </p:nvSpPr>
        <p:spPr>
          <a:xfrm>
            <a:off x="612775" y="1600200"/>
            <a:ext cx="8153400" cy="4495800"/>
          </a:xfrm>
        </p:spPr>
        <p:txBody>
          <a:bodyPr/>
          <a:lstStyle/>
          <a:p>
            <a:pPr>
              <a:lnSpc>
                <a:spcPct val="90000"/>
              </a:lnSpc>
            </a:pPr>
            <a:r>
              <a:rPr lang="en-US" sz="2700" dirty="0" smtClean="0"/>
              <a:t>The no-parameter constructor is sometimes called the </a:t>
            </a:r>
            <a:r>
              <a:rPr lang="en-US" sz="2700" i="1" dirty="0" smtClean="0"/>
              <a:t>default constructor</a:t>
            </a:r>
            <a:r>
              <a:rPr lang="en-US" sz="2700" dirty="0" smtClean="0"/>
              <a:t> because C++ automatically defines this constructor for a class that has no constructor definitions</a:t>
            </a:r>
          </a:p>
          <a:p>
            <a:pPr>
              <a:lnSpc>
                <a:spcPct val="90000"/>
              </a:lnSpc>
              <a:buFont typeface="Wingdings" pitchFamily="2" charset="2"/>
              <a:buNone/>
            </a:pPr>
            <a:endParaRPr lang="en-US" sz="1900" dirty="0" smtClean="0">
              <a:latin typeface="Courier New" pitchFamily="49" charset="0"/>
              <a:cs typeface="Courier New" pitchFamily="49" charset="0"/>
            </a:endParaRPr>
          </a:p>
          <a:p>
            <a:pPr>
              <a:lnSpc>
                <a:spcPct val="90000"/>
              </a:lnSpc>
              <a:buFont typeface="Wingdings" pitchFamily="2" charset="2"/>
              <a:buNone/>
            </a:pPr>
            <a:r>
              <a:rPr lang="en-US" sz="1900" dirty="0" smtClean="0">
                <a:latin typeface="Courier New" pitchFamily="49" charset="0"/>
                <a:cs typeface="Courier New" pitchFamily="49" charset="0"/>
              </a:rPr>
              <a:t>	/** Default constructor for class Clock. */</a:t>
            </a:r>
          </a:p>
          <a:p>
            <a:pPr>
              <a:lnSpc>
                <a:spcPct val="90000"/>
              </a:lnSpc>
              <a:buFont typeface="Wingdings" pitchFamily="2" charset="2"/>
              <a:buNone/>
            </a:pPr>
            <a:r>
              <a:rPr lang="en-US" sz="1900" dirty="0" smtClean="0">
                <a:latin typeface="Courier New" pitchFamily="49" charset="0"/>
                <a:cs typeface="Courier New" pitchFamily="49" charset="0"/>
              </a:rPr>
              <a:t>	Clock::clock() {}</a:t>
            </a:r>
          </a:p>
          <a:p>
            <a:pPr>
              <a:lnSpc>
                <a:spcPct val="90000"/>
              </a:lnSpc>
              <a:buFont typeface="Wingdings" pitchFamily="2" charset="2"/>
              <a:buNone/>
            </a:pPr>
            <a:endParaRPr lang="en-US" sz="1900" dirty="0" smtClean="0">
              <a:latin typeface="Courier New" pitchFamily="49" charset="0"/>
              <a:cs typeface="Courier New" pitchFamily="49" charset="0"/>
            </a:endParaRPr>
          </a:p>
          <a:p>
            <a:pPr>
              <a:lnSpc>
                <a:spcPct val="90000"/>
              </a:lnSpc>
            </a:pPr>
            <a:r>
              <a:rPr lang="en-US" sz="2700" dirty="0" smtClean="0"/>
              <a:t>However, if we define one or more constructors for a class, we must also explicitly define the no-parameter constructor or it will be undefined for that class</a:t>
            </a:r>
          </a:p>
          <a:p>
            <a:pPr>
              <a:lnSpc>
                <a:spcPct val="90000"/>
              </a:lnSpc>
            </a:pPr>
            <a:endParaRPr lang="en-US" sz="27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lstStyle/>
          <a:p>
            <a:r>
              <a:rPr lang="en-US" smtClean="0"/>
              <a:t>Constructors (cont.)</a:t>
            </a:r>
          </a:p>
        </p:txBody>
      </p:sp>
      <p:pic>
        <p:nvPicPr>
          <p:cNvPr id="90114" name="Picture 2"/>
          <p:cNvPicPr>
            <a:picLocks noChangeAspect="1" noChangeArrowheads="1"/>
          </p:cNvPicPr>
          <p:nvPr/>
        </p:nvPicPr>
        <p:blipFill>
          <a:blip r:embed="rId2"/>
          <a:srcRect/>
          <a:stretch>
            <a:fillRect/>
          </a:stretch>
        </p:blipFill>
        <p:spPr bwMode="auto">
          <a:xfrm>
            <a:off x="200025" y="1524000"/>
            <a:ext cx="8743950" cy="47910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12775" y="228600"/>
            <a:ext cx="8153400" cy="990600"/>
          </a:xfrm>
        </p:spPr>
        <p:txBody>
          <a:bodyPr/>
          <a:lstStyle/>
          <a:p>
            <a:r>
              <a:rPr lang="en-US" sz="4000" smtClean="0"/>
              <a:t>Modifer and Accessor Member Functions</a:t>
            </a:r>
          </a:p>
        </p:txBody>
      </p:sp>
      <p:sp>
        <p:nvSpPr>
          <p:cNvPr id="91138" name="Content Placeholder 2"/>
          <p:cNvSpPr>
            <a:spLocks noGrp="1"/>
          </p:cNvSpPr>
          <p:nvPr>
            <p:ph sz="quarter" idx="1"/>
          </p:nvPr>
        </p:nvSpPr>
        <p:spPr>
          <a:xfrm>
            <a:off x="612775" y="1600200"/>
            <a:ext cx="8153400" cy="4495800"/>
          </a:xfrm>
        </p:spPr>
        <p:txBody>
          <a:bodyPr/>
          <a:lstStyle/>
          <a:p>
            <a:r>
              <a:rPr lang="en-US" dirty="0" smtClean="0"/>
              <a:t>Because data fields have private visibility, we need to provide public member functions to access them</a:t>
            </a:r>
          </a:p>
          <a:p>
            <a:r>
              <a:rPr lang="en-US" dirty="0" smtClean="0"/>
              <a:t>To retrieve the value of a data field we create an </a:t>
            </a:r>
            <a:r>
              <a:rPr lang="en-US" i="1" dirty="0" err="1" smtClean="0"/>
              <a:t>accessor</a:t>
            </a:r>
            <a:r>
              <a:rPr lang="en-US" dirty="0" smtClean="0"/>
              <a:t> member function (also called a </a:t>
            </a:r>
            <a:r>
              <a:rPr lang="en-US" i="1" dirty="0" smtClean="0"/>
              <a:t>getter</a:t>
            </a:r>
            <a:r>
              <a:rPr lang="en-US" dirty="0" smtClean="0"/>
              <a:t>)</a:t>
            </a:r>
          </a:p>
          <a:p>
            <a:r>
              <a:rPr lang="en-US" dirty="0" smtClean="0"/>
              <a:t>An </a:t>
            </a:r>
            <a:r>
              <a:rPr lang="en-US" dirty="0" err="1" smtClean="0"/>
              <a:t>accessor</a:t>
            </a:r>
            <a:r>
              <a:rPr lang="en-US" dirty="0" smtClean="0"/>
              <a:t> should begin with the word </a:t>
            </a:r>
            <a:r>
              <a:rPr lang="en-US" sz="2400" dirty="0" smtClean="0">
                <a:latin typeface="Courier New" pitchFamily="49" charset="0"/>
                <a:cs typeface="Courier New" pitchFamily="49" charset="0"/>
              </a:rPr>
              <a:t>get</a:t>
            </a:r>
            <a:r>
              <a:rPr lang="en-US" sz="2400" dirty="0" smtClean="0"/>
              <a:t> </a:t>
            </a:r>
            <a:r>
              <a:rPr lang="en-US" dirty="0" smtClean="0"/>
              <a:t>and ends with the name of the data field (for example, </a:t>
            </a:r>
            <a:r>
              <a:rPr lang="en-US" sz="2000" dirty="0" err="1" smtClean="0">
                <a:latin typeface="Courier New" pitchFamily="49" charset="0"/>
                <a:cs typeface="Courier New" pitchFamily="49" charset="0"/>
              </a:rPr>
              <a:t>get_family_name</a:t>
            </a:r>
            <a:r>
              <a:rPr lang="en-US" dirty="0" smtClean="0"/>
              <a:t>)</a:t>
            </a:r>
          </a:p>
          <a:p>
            <a:endParaRPr lang="en-US" sz="20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612775" y="228600"/>
            <a:ext cx="8153400" cy="990600"/>
          </a:xfrm>
        </p:spPr>
        <p:txBody>
          <a:bodyPr/>
          <a:lstStyle/>
          <a:p>
            <a:r>
              <a:rPr lang="en-US" sz="4000" smtClean="0"/>
              <a:t>Modifer and Accessor Member Functions (cont.)</a:t>
            </a:r>
          </a:p>
        </p:txBody>
      </p:sp>
      <p:sp>
        <p:nvSpPr>
          <p:cNvPr id="92162" name="Content Placeholder 2"/>
          <p:cNvSpPr>
            <a:spLocks noGrp="1"/>
          </p:cNvSpPr>
          <p:nvPr>
            <p:ph sz="quarter" idx="1"/>
          </p:nvPr>
        </p:nvSpPr>
        <p:spPr>
          <a:xfrm>
            <a:off x="612775" y="1600200"/>
            <a:ext cx="8153400" cy="4495800"/>
          </a:xfrm>
        </p:spPr>
        <p:txBody>
          <a:bodyPr/>
          <a:lstStyle/>
          <a:p>
            <a:r>
              <a:rPr lang="en-US" dirty="0" smtClean="0"/>
              <a:t>To allow a class user to update or modify the value of a field, we provide a </a:t>
            </a:r>
            <a:r>
              <a:rPr lang="en-US" i="1" dirty="0" err="1" smtClean="0"/>
              <a:t>modifer</a:t>
            </a:r>
            <a:r>
              <a:rPr lang="en-US" dirty="0" smtClean="0"/>
              <a:t> member function (also called a </a:t>
            </a:r>
            <a:r>
              <a:rPr lang="en-US" i="1" dirty="0" smtClean="0"/>
              <a:t>setter </a:t>
            </a:r>
            <a:r>
              <a:rPr lang="en-US" dirty="0" smtClean="0"/>
              <a:t>or</a:t>
            </a:r>
            <a:r>
              <a:rPr lang="en-US" i="1" dirty="0" smtClean="0"/>
              <a:t> </a:t>
            </a:r>
            <a:r>
              <a:rPr lang="en-US" i="1" dirty="0" err="1" smtClean="0"/>
              <a:t>mutator</a:t>
            </a:r>
            <a:r>
              <a:rPr lang="en-US" dirty="0" smtClean="0"/>
              <a:t>)</a:t>
            </a:r>
          </a:p>
          <a:p>
            <a:r>
              <a:rPr lang="en-US" dirty="0" smtClean="0"/>
              <a:t>A </a:t>
            </a:r>
            <a:r>
              <a:rPr lang="en-US" dirty="0" err="1" smtClean="0"/>
              <a:t>modifer</a:t>
            </a:r>
            <a:r>
              <a:rPr lang="en-US" dirty="0" smtClean="0"/>
              <a:t> should begin with the word </a:t>
            </a:r>
            <a:r>
              <a:rPr lang="en-US" sz="2400" dirty="0" smtClean="0">
                <a:latin typeface="Courier New" pitchFamily="49" charset="0"/>
                <a:cs typeface="Courier New" pitchFamily="49" charset="0"/>
              </a:rPr>
              <a:t>set</a:t>
            </a:r>
            <a:r>
              <a:rPr lang="en-US" sz="2400" dirty="0" smtClean="0"/>
              <a:t> </a:t>
            </a:r>
            <a:r>
              <a:rPr lang="en-US" dirty="0" smtClean="0"/>
              <a:t>and ends with the name of the data field (for example, </a:t>
            </a:r>
            <a:r>
              <a:rPr lang="en-US" sz="2000" dirty="0" err="1" smtClean="0">
                <a:latin typeface="Courier New" pitchFamily="49" charset="0"/>
                <a:cs typeface="Courier New" pitchFamily="49" charset="0"/>
              </a:rPr>
              <a:t>set_given_name</a:t>
            </a:r>
            <a:r>
              <a:rPr lang="en-US" dirty="0" smtClean="0"/>
              <a:t>)</a:t>
            </a:r>
          </a:p>
          <a:p>
            <a:endParaRPr lang="en-US" sz="20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12775" y="228600"/>
            <a:ext cx="8153400" cy="990600"/>
          </a:xfrm>
        </p:spPr>
        <p:txBody>
          <a:bodyPr/>
          <a:lstStyle/>
          <a:p>
            <a:r>
              <a:rPr lang="en-US" sz="4000" smtClean="0"/>
              <a:t>Modifer and Accessor Member Functions (cont.)</a:t>
            </a:r>
          </a:p>
        </p:txBody>
      </p:sp>
      <p:sp>
        <p:nvSpPr>
          <p:cNvPr id="93186" name="Content Placeholder 2"/>
          <p:cNvSpPr>
            <a:spLocks noGrp="1"/>
          </p:cNvSpPr>
          <p:nvPr>
            <p:ph sz="quarter" idx="1"/>
          </p:nvPr>
        </p:nvSpPr>
        <p:spPr>
          <a:xfrm>
            <a:off x="612775" y="1600200"/>
            <a:ext cx="8153400" cy="4495800"/>
          </a:xfrm>
        </p:spPr>
        <p:txBody>
          <a:bodyPr/>
          <a:lstStyle/>
          <a:p>
            <a:r>
              <a:rPr lang="en-US" dirty="0" smtClean="0"/>
              <a:t>In our </a:t>
            </a:r>
            <a:r>
              <a:rPr lang="en-US" sz="2400" dirty="0" smtClean="0">
                <a:latin typeface="Courier New" pitchFamily="49" charset="0"/>
                <a:cs typeface="Courier New" pitchFamily="49" charset="0"/>
              </a:rPr>
              <a:t>Person</a:t>
            </a:r>
            <a:r>
              <a:rPr lang="en-US" sz="2400" dirty="0" smtClean="0"/>
              <a:t> </a:t>
            </a:r>
            <a:r>
              <a:rPr lang="en-US" dirty="0" smtClean="0"/>
              <a:t>example, each data field has an </a:t>
            </a:r>
            <a:r>
              <a:rPr lang="en-US" dirty="0" err="1" smtClean="0"/>
              <a:t>accessor</a:t>
            </a:r>
            <a:endParaRPr lang="en-US" dirty="0" smtClean="0"/>
          </a:p>
          <a:p>
            <a:r>
              <a:rPr lang="en-US" dirty="0" smtClean="0"/>
              <a:t>All data fields have a modifier except for </a:t>
            </a:r>
            <a:r>
              <a:rPr lang="en-US" sz="2400" dirty="0" err="1" smtClean="0">
                <a:latin typeface="Courier New" pitchFamily="49" charset="0"/>
                <a:cs typeface="Courier New" pitchFamily="49" charset="0"/>
              </a:rPr>
              <a:t>ID_number</a:t>
            </a:r>
            <a:endParaRPr lang="en-US" dirty="0" smtClean="0">
              <a:latin typeface="Courier New" pitchFamily="49" charset="0"/>
              <a:cs typeface="Courier New" pitchFamily="49" charset="0"/>
            </a:endParaRPr>
          </a:p>
          <a:p>
            <a:pPr lvl="1"/>
            <a:r>
              <a:rPr lang="en-US" dirty="0" smtClean="0"/>
              <a:t>It may not be appropriate to allow a user program to modify a person's ID number</a:t>
            </a:r>
          </a:p>
          <a:p>
            <a:pPr lvl="1"/>
            <a:r>
              <a:rPr lang="en-US" dirty="0" smtClean="0"/>
              <a:t>It might be desirable to have </a:t>
            </a:r>
            <a:r>
              <a:rPr lang="en-US" sz="2100" dirty="0" err="1" smtClean="0">
                <a:latin typeface="Courier New" pitchFamily="49" charset="0"/>
                <a:cs typeface="Courier New" pitchFamily="49" charset="0"/>
              </a:rPr>
              <a:t>get_ID_number</a:t>
            </a:r>
            <a:r>
              <a:rPr lang="en-US" dirty="0" smtClean="0"/>
              <a:t> return only a portion of the value stored in data field </a:t>
            </a:r>
            <a:r>
              <a:rPr lang="en-US" sz="2100" dirty="0" err="1" smtClean="0">
                <a:latin typeface="Courier New" pitchFamily="49" charset="0"/>
                <a:cs typeface="Courier New" pitchFamily="49" charset="0"/>
              </a:rPr>
              <a:t>ID_number</a:t>
            </a:r>
            <a:r>
              <a:rPr lang="en-US" sz="2100" dirty="0" smtClean="0">
                <a:latin typeface="Courier New" pitchFamily="49" charset="0"/>
                <a:cs typeface="Courier New" pitchFamily="49" charset="0"/>
              </a:rPr>
              <a:t> </a:t>
            </a:r>
            <a:r>
              <a:rPr lang="en-US" dirty="0" smtClean="0"/>
              <a:t>(for example, the last few digits)</a:t>
            </a:r>
          </a:p>
          <a:p>
            <a:endParaRPr lang="en-US" sz="20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612775" y="228600"/>
            <a:ext cx="8153400" cy="990600"/>
          </a:xfrm>
        </p:spPr>
        <p:txBody>
          <a:bodyPr/>
          <a:lstStyle/>
          <a:p>
            <a:r>
              <a:rPr lang="en-US" sz="4000" smtClean="0"/>
              <a:t>Modifer and Accessor Member Functions (cont.)</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Modifier member functions are of type </a:t>
            </a:r>
            <a:r>
              <a:rPr lang="en-US" sz="2400" b="1" dirty="0" smtClean="0">
                <a:latin typeface="Courier New" pitchFamily="49" charset="0"/>
                <a:cs typeface="Courier New" pitchFamily="49" charset="0"/>
              </a:rPr>
              <a:t>void</a:t>
            </a:r>
            <a:r>
              <a:rPr lang="en-US" sz="2400" dirty="0" smtClean="0"/>
              <a:t> </a:t>
            </a:r>
            <a:r>
              <a:rPr lang="en-US" dirty="0" smtClean="0"/>
              <a:t>because they are executed for their effect (to update a data field) rather than to return a value</a:t>
            </a:r>
          </a:p>
          <a:p>
            <a:pPr marL="342900" indent="0">
              <a:buFont typeface="Wingdings" pitchFamily="2" charset="2"/>
              <a:buNone/>
              <a:defRPr/>
            </a:pPr>
            <a:endParaRPr lang="en-US" sz="2000" dirty="0" smtClean="0">
              <a:latin typeface="Courier New" pitchFamily="49" charset="0"/>
              <a:cs typeface="Courier New" pitchFamily="49" charset="0"/>
            </a:endParaRPr>
          </a:p>
          <a:p>
            <a:pPr marL="342900" indent="0">
              <a:buFont typeface="Wingdings" pitchFamily="2" charset="2"/>
              <a:buNone/>
              <a:defRPr/>
            </a:pPr>
            <a:r>
              <a:rPr lang="en-US" sz="2000" dirty="0" smtClean="0">
                <a:latin typeface="Courier New" pitchFamily="49" charset="0"/>
                <a:cs typeface="Courier New" pitchFamily="49" charset="0"/>
              </a:rPr>
              <a:t>void </a:t>
            </a:r>
            <a:r>
              <a:rPr lang="en-US" sz="2000" dirty="0" err="1" smtClean="0">
                <a:latin typeface="Courier New" pitchFamily="49" charset="0"/>
                <a:cs typeface="Courier New" pitchFamily="49" charset="0"/>
              </a:rPr>
              <a:t>set_birth_year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birth) {</a:t>
            </a:r>
          </a:p>
          <a:p>
            <a:pPr marL="342900" indent="0">
              <a:buFont typeface="Wingdings" pitchFamily="2" charset="2"/>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birth_year</a:t>
            </a:r>
            <a:r>
              <a:rPr lang="en-US" sz="2000" dirty="0" smtClean="0">
                <a:latin typeface="Courier New" pitchFamily="49" charset="0"/>
                <a:cs typeface="Courier New" pitchFamily="49" charset="0"/>
              </a:rPr>
              <a:t> = birth;</a:t>
            </a:r>
          </a:p>
          <a:p>
            <a:pPr marL="342900" indent="0">
              <a:buFont typeface="Wingdings" pitchFamily="2" charset="2"/>
              <a:buNone/>
              <a:defRPr/>
            </a:pP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12775" y="228600"/>
            <a:ext cx="8153400" cy="990600"/>
          </a:xfrm>
        </p:spPr>
        <p:txBody>
          <a:bodyPr/>
          <a:lstStyle/>
          <a:p>
            <a:r>
              <a:rPr lang="en-US" sz="4000" smtClean="0"/>
              <a:t>Modifer and Accessor Member Functions (cont.)</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defRPr/>
            </a:pPr>
            <a:r>
              <a:rPr lang="en-US" dirty="0" smtClean="0"/>
              <a:t>The accessor function for the data field </a:t>
            </a:r>
            <a:r>
              <a:rPr lang="en-US" sz="2400" dirty="0" err="1" smtClean="0">
                <a:latin typeface="Courier New" pitchFamily="49" charset="0"/>
                <a:cs typeface="Courier New" pitchFamily="49" charset="0"/>
              </a:rPr>
              <a:t>given_name</a:t>
            </a:r>
            <a:endParaRPr lang="en-US" sz="2400" dirty="0" smtClean="0">
              <a:latin typeface="Courier New" pitchFamily="49" charset="0"/>
              <a:cs typeface="Courier New" pitchFamily="49" charset="0"/>
            </a:endParaRPr>
          </a:p>
          <a:p>
            <a:pPr marL="342900" indent="0">
              <a:buFont typeface="Wingdings" pitchFamily="2" charset="2"/>
              <a:buNone/>
              <a:defRPr/>
            </a:pPr>
            <a:endParaRPr lang="en-US" sz="2000" dirty="0" smtClean="0">
              <a:latin typeface="Courier New" pitchFamily="49" charset="0"/>
              <a:cs typeface="Courier New" pitchFamily="49" charset="0"/>
            </a:endParaRPr>
          </a:p>
          <a:p>
            <a:pPr marL="342900" indent="0">
              <a:buFont typeface="Wingdings" pitchFamily="2" charset="2"/>
              <a:buNone/>
              <a:defRPr/>
            </a:pPr>
            <a:r>
              <a:rPr lang="en-US" sz="2000" dirty="0" err="1" smtClean="0">
                <a:latin typeface="Courier New" pitchFamily="49" charset="0"/>
                <a:cs typeface="Courier New" pitchFamily="49" charset="0"/>
              </a:rPr>
              <a:t>std</a:t>
            </a:r>
            <a:r>
              <a:rPr lang="en-US" sz="2000" dirty="0" smtClean="0">
                <a:latin typeface="Courier New" pitchFamily="49" charset="0"/>
                <a:cs typeface="Courier New" pitchFamily="49" charset="0"/>
              </a:rPr>
              <a:t>::string </a:t>
            </a:r>
            <a:r>
              <a:rPr lang="en-US" sz="2000" dirty="0" err="1" smtClean="0">
                <a:latin typeface="Courier New" pitchFamily="49" charset="0"/>
                <a:cs typeface="Courier New" pitchFamily="49" charset="0"/>
              </a:rPr>
              <a:t>get_given_name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a:t>
            </a:r>
          </a:p>
          <a:p>
            <a:pPr marL="342900" indent="0">
              <a:buFont typeface="Wingdings" pitchFamily="2" charset="2"/>
              <a:buNone/>
              <a:defRPr/>
            </a:pPr>
            <a:r>
              <a:rPr lang="en-US" sz="2000" dirty="0" smtClean="0">
                <a:latin typeface="Courier New" pitchFamily="49" charset="0"/>
                <a:cs typeface="Courier New" pitchFamily="49" charset="0"/>
              </a:rPr>
              <a:t>	return </a:t>
            </a:r>
            <a:r>
              <a:rPr lang="en-US" sz="2000" dirty="0" err="1" smtClean="0">
                <a:latin typeface="Courier New" pitchFamily="49" charset="0"/>
                <a:cs typeface="Courier New" pitchFamily="49" charset="0"/>
              </a:rPr>
              <a:t>given_name</a:t>
            </a:r>
            <a:r>
              <a:rPr lang="en-US" sz="2000" dirty="0" smtClean="0">
                <a:latin typeface="Courier New" pitchFamily="49" charset="0"/>
                <a:cs typeface="Courier New" pitchFamily="49" charset="0"/>
              </a:rPr>
              <a:t>;</a:t>
            </a:r>
          </a:p>
          <a:p>
            <a:pPr marL="342900" indent="0">
              <a:buFont typeface="Wingdings" pitchFamily="2" charset="2"/>
              <a:buNone/>
              <a:defRPr/>
            </a:pPr>
            <a:r>
              <a:rPr lang="en-US" sz="2000" dirty="0" smtClean="0">
                <a:latin typeface="Courier New" pitchFamily="49" charset="0"/>
                <a:cs typeface="Courier New" pitchFamily="49" charset="0"/>
              </a:rPr>
              <a:t>}</a:t>
            </a:r>
          </a:p>
          <a:p>
            <a:pPr marL="342900" indent="0">
              <a:buFont typeface="Wingdings" pitchFamily="2" charset="2"/>
              <a:buNone/>
              <a:defRPr/>
            </a:pPr>
            <a:endParaRPr lang="en-US" sz="2000" dirty="0">
              <a:latin typeface="Courier New" pitchFamily="49" charset="0"/>
              <a:cs typeface="Courier New" pitchFamily="49" charset="0"/>
            </a:endParaRPr>
          </a:p>
          <a:p>
            <a:pPr marL="228600" indent="0">
              <a:buFont typeface="Wingdings" pitchFamily="2" charset="2"/>
              <a:buNone/>
              <a:defRPr/>
            </a:pPr>
            <a:r>
              <a:rPr lang="en-US" dirty="0" smtClean="0"/>
              <a:t>is type </a:t>
            </a:r>
            <a:r>
              <a:rPr lang="en-US" sz="2400" dirty="0" err="1" smtClean="0">
                <a:latin typeface="Courier New" pitchFamily="49" charset="0"/>
                <a:cs typeface="Courier New" pitchFamily="49" charset="0"/>
              </a:rPr>
              <a:t>std</a:t>
            </a:r>
            <a:r>
              <a:rPr lang="en-US" sz="2400" dirty="0" smtClean="0">
                <a:latin typeface="Courier New" pitchFamily="49" charset="0"/>
                <a:cs typeface="Courier New" pitchFamily="49" charset="0"/>
              </a:rPr>
              <a:t>::string </a:t>
            </a:r>
            <a:r>
              <a:rPr lang="en-US" dirty="0" smtClean="0"/>
              <a:t>because it returns a copy of the string object </a:t>
            </a:r>
            <a:r>
              <a:rPr lang="en-US" sz="2400" dirty="0" err="1" smtClean="0">
                <a:latin typeface="Courier New" pitchFamily="49" charset="0"/>
                <a:cs typeface="Courier New" pitchFamily="49" charset="0"/>
              </a:rPr>
              <a:t>given_name</a:t>
            </a:r>
            <a:endParaRPr lang="en-US" sz="2400" dirty="0" smtClean="0">
              <a:latin typeface="Courier New" pitchFamily="49" charset="0"/>
              <a:cs typeface="Courier New" pitchFamily="49" charset="0"/>
            </a:endParaRPr>
          </a:p>
          <a:p>
            <a:pPr marL="342900" indent="-342900">
              <a:defRPr/>
            </a:pPr>
            <a:r>
              <a:rPr lang="en-US" dirty="0" smtClean="0"/>
              <a:t>The </a:t>
            </a:r>
            <a:r>
              <a:rPr lang="en-US" sz="2400" dirty="0" err="1" smtClean="0">
                <a:latin typeface="Courier New" pitchFamily="49" charset="0"/>
                <a:cs typeface="Courier New" pitchFamily="49" charset="0"/>
              </a:rPr>
              <a:t>const</a:t>
            </a:r>
            <a:r>
              <a:rPr lang="en-US" sz="2400" dirty="0" smtClean="0"/>
              <a:t> </a:t>
            </a:r>
            <a:r>
              <a:rPr lang="en-US" dirty="0" smtClean="0"/>
              <a:t>in the function declaration indicates that this function does not change the value of the object on which it is called</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612775" y="228600"/>
            <a:ext cx="8153400" cy="990600"/>
          </a:xfrm>
        </p:spPr>
        <p:txBody>
          <a:bodyPr/>
          <a:lstStyle/>
          <a:p>
            <a:r>
              <a:rPr lang="en-US" smtClean="0"/>
              <a:t>Operators</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In addition to functions in class </a:t>
            </a:r>
            <a:r>
              <a:rPr lang="en-US" sz="2400" dirty="0" smtClean="0">
                <a:latin typeface="Courier New" pitchFamily="49" charset="0"/>
                <a:cs typeface="Courier New" pitchFamily="49" charset="0"/>
              </a:rPr>
              <a:t>Person</a:t>
            </a:r>
            <a:r>
              <a:rPr lang="en-US" dirty="0" smtClean="0"/>
              <a:t>, we declare the operators </a:t>
            </a:r>
            <a:r>
              <a:rPr lang="en-US" sz="2400" dirty="0" smtClean="0">
                <a:latin typeface="Courier New" pitchFamily="49" charset="0"/>
                <a:cs typeface="Courier New" pitchFamily="49" charset="0"/>
              </a:rPr>
              <a:t>==</a:t>
            </a:r>
            <a:r>
              <a:rPr lang="en-US" dirty="0" smtClean="0"/>
              <a:t> and </a:t>
            </a:r>
            <a:r>
              <a:rPr lang="en-US" sz="2400" dirty="0" smtClean="0">
                <a:latin typeface="Courier New" pitchFamily="49" charset="0"/>
                <a:cs typeface="Courier New" pitchFamily="49" charset="0"/>
              </a:rPr>
              <a:t>!=</a:t>
            </a:r>
          </a:p>
          <a:p>
            <a:pPr marL="457200" indent="0">
              <a:buFont typeface="Wingdings" pitchFamily="2" charset="2"/>
              <a:buNone/>
              <a:defRPr/>
            </a:pPr>
            <a:r>
              <a:rPr lang="en-US" sz="2000" dirty="0" err="1" smtClean="0">
                <a:latin typeface="Courier New" pitchFamily="49" charset="0"/>
                <a:cs typeface="Courier New" pitchFamily="49" charset="0"/>
              </a:rPr>
              <a:t>bool</a:t>
            </a:r>
            <a:r>
              <a:rPr lang="en-US" sz="2000" dirty="0" smtClean="0">
                <a:latin typeface="Courier New" pitchFamily="49" charset="0"/>
                <a:cs typeface="Courier New" pitchFamily="49" charset="0"/>
              </a:rPr>
              <a:t> operator==(</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Person&amp; per) </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a:t>
            </a:r>
          </a:p>
          <a:p>
            <a:pPr marL="457200" indent="0">
              <a:buFont typeface="Wingdings" pitchFamily="2" charset="2"/>
              <a:buNone/>
              <a:defRPr/>
            </a:pPr>
            <a:r>
              <a:rPr lang="en-US" sz="2000" dirty="0" err="1" smtClean="0">
                <a:latin typeface="Courier New" pitchFamily="49" charset="0"/>
                <a:cs typeface="Courier New" pitchFamily="49" charset="0"/>
              </a:rPr>
              <a:t>bool</a:t>
            </a:r>
            <a:r>
              <a:rPr lang="en-US" sz="2000" dirty="0" smtClean="0">
                <a:latin typeface="Courier New" pitchFamily="49" charset="0"/>
                <a:cs typeface="Courier New" pitchFamily="49" charset="0"/>
              </a:rPr>
              <a:t> operator!=(</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Person&amp; per) </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a:t>
            </a:r>
            <a:endParaRPr lang="en-US" sz="2800" dirty="0">
              <a:latin typeface="Courier New" pitchFamily="49" charset="0"/>
              <a:cs typeface="Courier New" pitchFamily="49" charset="0"/>
            </a:endParaRPr>
          </a:p>
          <a:p>
            <a:pPr>
              <a:defRPr/>
            </a:pPr>
            <a:r>
              <a:rPr lang="en-US" dirty="0" smtClean="0"/>
              <a:t>Now we can write Boolean expressions as </a:t>
            </a:r>
            <a:r>
              <a:rPr lang="en-US" dirty="0"/>
              <a:t>we do with primitive types</a:t>
            </a:r>
            <a:r>
              <a:rPr lang="en-US" dirty="0" smtClean="0"/>
              <a:t> to compare </a:t>
            </a:r>
            <a:r>
              <a:rPr lang="en-US" sz="2400" dirty="0">
                <a:latin typeface="Courier New" pitchFamily="49" charset="0"/>
                <a:cs typeface="Courier New" pitchFamily="49" charset="0"/>
              </a:rPr>
              <a:t>Person</a:t>
            </a:r>
            <a:r>
              <a:rPr lang="en-US" dirty="0" smtClean="0"/>
              <a:t> objects:</a:t>
            </a:r>
          </a:p>
          <a:p>
            <a:pPr marL="457200" indent="0">
              <a:buFont typeface="Wingdings" pitchFamily="2" charset="2"/>
              <a:buNone/>
              <a:defRPr/>
            </a:pPr>
            <a:r>
              <a:rPr lang="en-US" sz="2000" dirty="0" smtClean="0">
                <a:latin typeface="Courier New" pitchFamily="49" charset="0"/>
                <a:cs typeface="Courier New" pitchFamily="49" charset="0"/>
              </a:rPr>
              <a:t>author1 == author2</a:t>
            </a:r>
          </a:p>
          <a:p>
            <a:pPr marL="457200" indent="0">
              <a:buFont typeface="Wingdings" pitchFamily="2" charset="2"/>
              <a:buNone/>
              <a:defRPr/>
            </a:pPr>
            <a:r>
              <a:rPr lang="en-US" sz="2000" dirty="0" smtClean="0">
                <a:latin typeface="Courier New" pitchFamily="49" charset="0"/>
                <a:cs typeface="Courier New" pitchFamily="49" charset="0"/>
              </a:rPr>
              <a:t>author1 != author2 </a:t>
            </a:r>
            <a:endParaRPr lang="en-US" sz="2800" dirty="0">
              <a:latin typeface="Courier New" pitchFamily="49" charset="0"/>
              <a:cs typeface="Courier New" pitchFamily="49" charset="0"/>
            </a:endParaRPr>
          </a:p>
          <a:p>
            <a:pPr>
              <a:defRPr/>
            </a:pPr>
            <a:r>
              <a:rPr lang="en-US" dirty="0" smtClean="0"/>
              <a:t>In C++ this is called </a:t>
            </a:r>
            <a:r>
              <a:rPr lang="en-US" i="1" dirty="0" smtClean="0"/>
              <a:t>overloading</a:t>
            </a:r>
            <a:r>
              <a:rPr lang="en-US" dirty="0" smtClean="0"/>
              <a:t> operators </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p:txBody>
          <a:bodyPr>
            <a:normAutofit/>
          </a:bodyPr>
          <a:lstStyle/>
          <a:p>
            <a:pPr eaLnBrk="1" fontAlgn="auto" hangingPunct="1">
              <a:spcAft>
                <a:spcPts val="0"/>
              </a:spcAft>
              <a:defRPr/>
            </a:pPr>
            <a:r>
              <a:rPr lang="en-US" smtClean="0"/>
              <a:t>Chapter 1</a:t>
            </a:r>
          </a:p>
        </p:txBody>
      </p:sp>
      <p:sp>
        <p:nvSpPr>
          <p:cNvPr id="14338" name="Subtitle 4"/>
          <p:cNvSpPr>
            <a:spLocks noGrp="1"/>
          </p:cNvSpPr>
          <p:nvPr>
            <p:ph type="subTitle" idx="1"/>
          </p:nvPr>
        </p:nvSpPr>
        <p:spPr>
          <a:xfrm>
            <a:off x="2362200" y="6049963"/>
            <a:ext cx="6705600" cy="685800"/>
          </a:xfrm>
        </p:spPr>
        <p:txBody>
          <a:bodyPr/>
          <a:lstStyle/>
          <a:p>
            <a:pPr eaLnBrk="1" hangingPunct="1">
              <a:buFont typeface="Arial" charset="0"/>
              <a:buNone/>
            </a:pPr>
            <a:r>
              <a:rPr lang="en-US" smtClean="0"/>
              <a:t>Introduction to Software Design</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12775" y="228600"/>
            <a:ext cx="8153400" cy="990600"/>
          </a:xfrm>
        </p:spPr>
        <p:txBody>
          <a:bodyPr/>
          <a:lstStyle/>
          <a:p>
            <a:r>
              <a:rPr lang="en-US" dirty="0" smtClean="0"/>
              <a:t>Operators (cont.)</a:t>
            </a:r>
          </a:p>
        </p:txBody>
      </p:sp>
      <p:sp>
        <p:nvSpPr>
          <p:cNvPr id="97282" name="Content Placeholder 2"/>
          <p:cNvSpPr>
            <a:spLocks noGrp="1"/>
          </p:cNvSpPr>
          <p:nvPr>
            <p:ph sz="quarter" idx="1"/>
          </p:nvPr>
        </p:nvSpPr>
        <p:spPr>
          <a:xfrm>
            <a:off x="612775" y="1600200"/>
            <a:ext cx="8153400" cy="4495800"/>
          </a:xfrm>
        </p:spPr>
        <p:txBody>
          <a:bodyPr/>
          <a:lstStyle/>
          <a:p>
            <a:r>
              <a:rPr lang="en-US" smtClean="0"/>
              <a:t>The insertion operator ( </a:t>
            </a:r>
            <a:r>
              <a:rPr lang="en-US" sz="2400" smtClean="0">
                <a:latin typeface="Courier New" pitchFamily="49" charset="0"/>
                <a:cs typeface="Courier New" pitchFamily="49" charset="0"/>
              </a:rPr>
              <a:t>&lt;&lt;</a:t>
            </a:r>
            <a:r>
              <a:rPr lang="en-US" smtClean="0"/>
              <a:t> ) used to output data to an </a:t>
            </a:r>
            <a:r>
              <a:rPr lang="en-US" sz="2400" smtClean="0">
                <a:latin typeface="Courier New" pitchFamily="49" charset="0"/>
                <a:cs typeface="Courier New" pitchFamily="49" charset="0"/>
              </a:rPr>
              <a:t>ostream</a:t>
            </a:r>
            <a:r>
              <a:rPr lang="en-US" sz="2400" smtClean="0"/>
              <a:t> </a:t>
            </a:r>
            <a:r>
              <a:rPr lang="en-US" smtClean="0"/>
              <a:t>such as </a:t>
            </a:r>
            <a:r>
              <a:rPr lang="en-US" sz="2400" smtClean="0">
                <a:latin typeface="Courier New" pitchFamily="49" charset="0"/>
                <a:cs typeface="Courier New" pitchFamily="49" charset="0"/>
              </a:rPr>
              <a:t>cout</a:t>
            </a:r>
            <a:r>
              <a:rPr lang="en-US" sz="2400" smtClean="0"/>
              <a:t> </a:t>
            </a:r>
            <a:r>
              <a:rPr lang="en-US" smtClean="0"/>
              <a:t>is an overloading of the left shift operator</a:t>
            </a:r>
          </a:p>
          <a:p>
            <a:r>
              <a:rPr lang="en-US" smtClean="0"/>
              <a:t>The class </a:t>
            </a:r>
            <a:r>
              <a:rPr lang="en-US" sz="2400" smtClean="0">
                <a:latin typeface="Courier New" pitchFamily="49" charset="0"/>
                <a:cs typeface="Courier New" pitchFamily="49" charset="0"/>
              </a:rPr>
              <a:t>ostream</a:t>
            </a:r>
            <a:r>
              <a:rPr lang="en-US" sz="2400" smtClean="0"/>
              <a:t> </a:t>
            </a:r>
            <a:r>
              <a:rPr lang="en-US" smtClean="0"/>
              <a:t>contains several overloaded member functions named </a:t>
            </a:r>
            <a:r>
              <a:rPr lang="en-US" sz="2400" smtClean="0">
                <a:latin typeface="Courier New" pitchFamily="49" charset="0"/>
                <a:cs typeface="Courier New" pitchFamily="49" charset="0"/>
              </a:rPr>
              <a:t>operator&lt;&lt; </a:t>
            </a:r>
            <a:r>
              <a:rPr lang="en-US" smtClean="0"/>
              <a:t>that take primitive types as parameters</a:t>
            </a:r>
            <a:endParaRPr lang="en-US" sz="2400" smtClean="0">
              <a:latin typeface="Courier New" pitchFamily="49" charset="0"/>
              <a:cs typeface="Courier New" pitchFamily="49" charset="0"/>
            </a:endParaRPr>
          </a:p>
          <a:p>
            <a:r>
              <a:rPr lang="en-US" smtClean="0"/>
              <a:t>To output a class type, we must define this operator for that class</a:t>
            </a:r>
          </a:p>
          <a:p>
            <a:endParaRPr lang="en-US" smtClean="0"/>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12775" y="228600"/>
            <a:ext cx="8153400" cy="990600"/>
          </a:xfrm>
        </p:spPr>
        <p:txBody>
          <a:bodyPr/>
          <a:lstStyle/>
          <a:p>
            <a:r>
              <a:rPr lang="en-US" dirty="0" smtClean="0"/>
              <a:t>Friends</a:t>
            </a:r>
          </a:p>
        </p:txBody>
      </p:sp>
      <p:sp>
        <p:nvSpPr>
          <p:cNvPr id="98306" name="Content Placeholder 2"/>
          <p:cNvSpPr>
            <a:spLocks noGrp="1"/>
          </p:cNvSpPr>
          <p:nvPr>
            <p:ph sz="quarter" idx="1"/>
          </p:nvPr>
        </p:nvSpPr>
        <p:spPr>
          <a:xfrm>
            <a:off x="612775" y="1600200"/>
            <a:ext cx="8153400" cy="4495800"/>
          </a:xfrm>
        </p:spPr>
        <p:txBody>
          <a:bodyPr/>
          <a:lstStyle/>
          <a:p>
            <a:pPr>
              <a:lnSpc>
                <a:spcPct val="80000"/>
              </a:lnSpc>
            </a:pPr>
            <a:r>
              <a:rPr lang="en-US" sz="2500" dirty="0" smtClean="0"/>
              <a:t>To define this operator, we must declare a stand-alone function in the class definition. For class </a:t>
            </a:r>
            <a:r>
              <a:rPr lang="en-US" sz="2000" dirty="0" smtClean="0">
                <a:latin typeface="Courier New" pitchFamily="49" charset="0"/>
                <a:cs typeface="Courier New" pitchFamily="49" charset="0"/>
              </a:rPr>
              <a:t>Person</a:t>
            </a:r>
            <a:r>
              <a:rPr lang="en-US" sz="2000" dirty="0" smtClean="0"/>
              <a:t> </a:t>
            </a:r>
            <a:r>
              <a:rPr lang="en-US" sz="2500" dirty="0" smtClean="0"/>
              <a:t>it would be:</a:t>
            </a:r>
          </a:p>
          <a:p>
            <a:pPr>
              <a:lnSpc>
                <a:spcPct val="80000"/>
              </a:lnSpc>
              <a:buFont typeface="Wingdings" pitchFamily="2" charset="2"/>
              <a:buNone/>
            </a:pPr>
            <a:r>
              <a:rPr lang="en-US" sz="1600" dirty="0" smtClean="0">
                <a:latin typeface="Courier New" pitchFamily="49" charset="0"/>
                <a:cs typeface="Courier New" pitchFamily="49" charset="0"/>
              </a:rPr>
              <a:t>	friend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ostream</a:t>
            </a:r>
            <a:r>
              <a:rPr lang="en-US" sz="1600" dirty="0" smtClean="0">
                <a:latin typeface="Courier New" pitchFamily="49" charset="0"/>
                <a:cs typeface="Courier New" pitchFamily="49" charset="0"/>
              </a:rPr>
              <a:t>&amp; operator&lt;&lt;(</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ostream</a:t>
            </a:r>
            <a:r>
              <a:rPr lang="en-US" sz="1600" dirty="0" smtClean="0">
                <a:latin typeface="Courier New" pitchFamily="49" charset="0"/>
                <a:cs typeface="Courier New" pitchFamily="49" charset="0"/>
              </a:rPr>
              <a:t>&amp;,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Person&amp;);</a:t>
            </a:r>
          </a:p>
          <a:p>
            <a:pPr>
              <a:lnSpc>
                <a:spcPct val="80000"/>
              </a:lnSpc>
            </a:pPr>
            <a:r>
              <a:rPr lang="en-US" sz="2500" dirty="0" smtClean="0"/>
              <a:t>The first parameter is the left-hand operand and the second is the right-hand operand:</a:t>
            </a:r>
          </a:p>
          <a:p>
            <a:pPr>
              <a:lnSpc>
                <a:spcPct val="80000"/>
              </a:lnSpc>
              <a:buClr>
                <a:srgbClr val="438086"/>
              </a:buClr>
              <a:buFont typeface="Wingdings" pitchFamily="2" charset="2"/>
              <a:buNone/>
            </a:pPr>
            <a:r>
              <a:rPr lang="en-US" sz="1700" dirty="0" smtClean="0">
                <a:solidFill>
                  <a:srgbClr val="000000"/>
                </a:solidFill>
                <a:latin typeface="Courier New" pitchFamily="49" charset="0"/>
                <a:cs typeface="Courier New" pitchFamily="49" charset="0"/>
              </a:rPr>
              <a:t>	</a:t>
            </a:r>
            <a:r>
              <a:rPr lang="en-US" sz="1700" dirty="0" err="1" smtClean="0">
                <a:solidFill>
                  <a:srgbClr val="000000"/>
                </a:solidFill>
                <a:latin typeface="Courier New" pitchFamily="49" charset="0"/>
                <a:cs typeface="Courier New" pitchFamily="49" charset="0"/>
              </a:rPr>
              <a:t>cout</a:t>
            </a:r>
            <a:r>
              <a:rPr lang="en-US" sz="1700" dirty="0" smtClean="0">
                <a:solidFill>
                  <a:srgbClr val="000000"/>
                </a:solidFill>
                <a:latin typeface="Courier New" pitchFamily="49" charset="0"/>
                <a:cs typeface="Courier New" pitchFamily="49" charset="0"/>
              </a:rPr>
              <a:t> &lt;&lt; author1;</a:t>
            </a:r>
          </a:p>
          <a:p>
            <a:pPr>
              <a:lnSpc>
                <a:spcPct val="80000"/>
              </a:lnSpc>
            </a:pPr>
            <a:r>
              <a:rPr lang="en-US" sz="2500" dirty="0" smtClean="0"/>
              <a:t>It returns a reference to the output stream that has been modified</a:t>
            </a:r>
          </a:p>
          <a:p>
            <a:pPr>
              <a:lnSpc>
                <a:spcPct val="80000"/>
              </a:lnSpc>
            </a:pPr>
            <a:r>
              <a:rPr lang="en-US" sz="2500" dirty="0" smtClean="0"/>
              <a:t>Because it is a stand-alone function, it is not a member of either class </a:t>
            </a:r>
            <a:r>
              <a:rPr lang="en-US" sz="2000" dirty="0" err="1" smtClean="0">
                <a:latin typeface="Courier New" pitchFamily="49" charset="0"/>
                <a:cs typeface="Courier New" pitchFamily="49" charset="0"/>
              </a:rPr>
              <a:t>ostream</a:t>
            </a:r>
            <a:r>
              <a:rPr lang="en-US" sz="2000" dirty="0" smtClean="0"/>
              <a:t> </a:t>
            </a:r>
            <a:r>
              <a:rPr lang="en-US" sz="2500" dirty="0" smtClean="0"/>
              <a:t>or class</a:t>
            </a:r>
            <a:r>
              <a:rPr lang="en-US" sz="1700" dirty="0" smtClean="0"/>
              <a:t> </a:t>
            </a:r>
            <a:r>
              <a:rPr lang="en-US" sz="2000" dirty="0" smtClean="0">
                <a:latin typeface="Courier New" pitchFamily="49" charset="0"/>
                <a:cs typeface="Courier New" pitchFamily="49" charset="0"/>
              </a:rPr>
              <a:t>Person </a:t>
            </a:r>
          </a:p>
          <a:p>
            <a:pPr>
              <a:lnSpc>
                <a:spcPct val="80000"/>
              </a:lnSpc>
            </a:pPr>
            <a:r>
              <a:rPr lang="en-US" sz="2500" dirty="0" smtClean="0"/>
              <a:t>We declare the function </a:t>
            </a:r>
            <a:r>
              <a:rPr lang="en-US" sz="2000" dirty="0" smtClean="0">
                <a:latin typeface="Courier New" pitchFamily="49" charset="0"/>
                <a:cs typeface="Courier New" pitchFamily="49" charset="0"/>
              </a:rPr>
              <a:t>friend</a:t>
            </a:r>
            <a:r>
              <a:rPr lang="en-US" sz="2500" dirty="0" smtClean="0"/>
              <a:t> in the </a:t>
            </a:r>
            <a:r>
              <a:rPr lang="en-US" sz="2000" dirty="0">
                <a:latin typeface="Courier New" pitchFamily="49" charset="0"/>
                <a:cs typeface="Courier New" pitchFamily="49" charset="0"/>
              </a:rPr>
              <a:t>.h </a:t>
            </a:r>
            <a:r>
              <a:rPr lang="en-US" sz="2500" dirty="0" smtClean="0"/>
              <a:t>file, giving it the same rights as member functions, allowing it to access the private members of the class</a:t>
            </a:r>
          </a:p>
          <a:p>
            <a:pPr>
              <a:lnSpc>
                <a:spcPct val="80000"/>
              </a:lnSpc>
            </a:pPr>
            <a:endParaRPr lang="en-US" sz="2500" dirty="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12775" y="228600"/>
            <a:ext cx="8153400" cy="990600"/>
          </a:xfrm>
        </p:spPr>
        <p:txBody>
          <a:bodyPr/>
          <a:lstStyle/>
          <a:p>
            <a:r>
              <a:rPr lang="en-US" smtClean="0"/>
              <a:t>Implementing the </a:t>
            </a:r>
            <a:r>
              <a:rPr lang="en-US" sz="3600" smtClean="0">
                <a:latin typeface="Courier New" pitchFamily="49" charset="0"/>
                <a:cs typeface="Courier New" pitchFamily="49" charset="0"/>
              </a:rPr>
              <a:t>Person</a:t>
            </a:r>
            <a:r>
              <a:rPr lang="en-US" sz="3600" smtClean="0"/>
              <a:t> </a:t>
            </a:r>
            <a:r>
              <a:rPr lang="en-US" smtClean="0"/>
              <a:t>Class</a:t>
            </a:r>
          </a:p>
        </p:txBody>
      </p:sp>
      <p:pic>
        <p:nvPicPr>
          <p:cNvPr id="99330" name="Picture 2"/>
          <p:cNvPicPr>
            <a:picLocks noChangeAspect="1" noChangeArrowheads="1"/>
          </p:cNvPicPr>
          <p:nvPr/>
        </p:nvPicPr>
        <p:blipFill>
          <a:blip r:embed="rId2"/>
          <a:srcRect/>
          <a:stretch>
            <a:fillRect/>
          </a:stretch>
        </p:blipFill>
        <p:spPr bwMode="auto">
          <a:xfrm>
            <a:off x="2014538" y="1524000"/>
            <a:ext cx="5114925" cy="5057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612775" y="228600"/>
            <a:ext cx="8531225" cy="990600"/>
          </a:xfrm>
        </p:spPr>
        <p:txBody>
          <a:bodyPr/>
          <a:lstStyle/>
          <a:p>
            <a:r>
              <a:rPr lang="en-US" smtClean="0"/>
              <a:t>Implementing the </a:t>
            </a:r>
            <a:r>
              <a:rPr lang="en-US" sz="3600" smtClean="0">
                <a:latin typeface="Courier New" pitchFamily="49" charset="0"/>
                <a:cs typeface="Courier New" pitchFamily="49" charset="0"/>
              </a:rPr>
              <a:t>Person</a:t>
            </a:r>
            <a:r>
              <a:rPr lang="en-US" sz="3600" smtClean="0"/>
              <a:t> </a:t>
            </a:r>
            <a:r>
              <a:rPr lang="en-US" smtClean="0"/>
              <a:t>Class (cont.)</a:t>
            </a:r>
          </a:p>
        </p:txBody>
      </p:sp>
      <p:pic>
        <p:nvPicPr>
          <p:cNvPr id="100354" name="Picture 2"/>
          <p:cNvPicPr>
            <a:picLocks noChangeAspect="1" noChangeArrowheads="1"/>
          </p:cNvPicPr>
          <p:nvPr/>
        </p:nvPicPr>
        <p:blipFill>
          <a:blip r:embed="rId2"/>
          <a:srcRect/>
          <a:stretch>
            <a:fillRect/>
          </a:stretch>
        </p:blipFill>
        <p:spPr bwMode="auto">
          <a:xfrm>
            <a:off x="2286000" y="1524000"/>
            <a:ext cx="4184650" cy="53006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r>
              <a:rPr lang="en-US" sz="3600" smtClean="0"/>
              <a:t>Declaring Local Variables in Class </a:t>
            </a:r>
            <a:r>
              <a:rPr lang="en-US" sz="2800" b="1" smtClean="0">
                <a:latin typeface="Courier New" pitchFamily="49" charset="0"/>
                <a:cs typeface="Courier New" pitchFamily="49" charset="0"/>
              </a:rPr>
              <a:t>Person</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675" lvl="1" indent="0">
              <a:buFont typeface="Wingdings 2" pitchFamily="18" charset="2"/>
              <a:buNone/>
              <a:defRPr/>
            </a:pPr>
            <a:r>
              <a:rPr lang="en-US" sz="2000" dirty="0" err="1" smtClean="0">
                <a:latin typeface="Courier New" pitchFamily="49" charset="0"/>
                <a:cs typeface="Courier New" pitchFamily="49" charset="0"/>
              </a:rPr>
              <a:t>bool</a:t>
            </a:r>
            <a:r>
              <a:rPr lang="en-US" sz="2000" dirty="0" smtClean="0">
                <a:latin typeface="Courier New" pitchFamily="49" charset="0"/>
                <a:cs typeface="Courier New" pitchFamily="49" charset="0"/>
              </a:rPr>
              <a:t> Person::</a:t>
            </a:r>
            <a:r>
              <a:rPr lang="en-US" sz="2000" dirty="0" err="1" smtClean="0">
                <a:latin typeface="Courier New" pitchFamily="49" charset="0"/>
                <a:cs typeface="Courier New" pitchFamily="49" charset="0"/>
              </a:rPr>
              <a:t>can_vote</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year) </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a:t>
            </a:r>
          </a:p>
          <a:p>
            <a:pPr marL="320675" lvl="1" indent="0">
              <a:buFont typeface="Wingdings 2" pitchFamily="18" charset="2"/>
              <a:buNone/>
              <a:defRPr/>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the_age</a:t>
            </a:r>
            <a:r>
              <a:rPr lang="en-US" sz="2000" dirty="0" smtClean="0">
                <a:latin typeface="Courier New" pitchFamily="49" charset="0"/>
                <a:cs typeface="Courier New" pitchFamily="49" charset="0"/>
              </a:rPr>
              <a:t> = age(year);</a:t>
            </a:r>
          </a:p>
          <a:p>
            <a:pPr marL="320675" lvl="1" indent="0">
              <a:buFont typeface="Wingdings 2" pitchFamily="18" charset="2"/>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return </a:t>
            </a:r>
            <a:r>
              <a:rPr lang="en-US" sz="2000" dirty="0" err="1" smtClean="0">
                <a:latin typeface="Courier New" pitchFamily="49" charset="0"/>
                <a:cs typeface="Courier New" pitchFamily="49" charset="0"/>
              </a:rPr>
              <a:t>the_age</a:t>
            </a:r>
            <a:r>
              <a:rPr lang="en-US" sz="2000" dirty="0" smtClean="0">
                <a:latin typeface="Courier New" pitchFamily="49" charset="0"/>
                <a:cs typeface="Courier New" pitchFamily="49" charset="0"/>
              </a:rPr>
              <a:t> &gt;= VOTE_AGE;</a:t>
            </a:r>
          </a:p>
          <a:p>
            <a:pPr marL="320675" lvl="1" indent="0">
              <a:buFont typeface="Wingdings 2" pitchFamily="18" charset="2"/>
              <a:buNone/>
              <a:defRPr/>
            </a:pPr>
            <a:r>
              <a:rPr lang="en-US" sz="2000" dirty="0">
                <a:latin typeface="Courier New" pitchFamily="49" charset="0"/>
                <a:cs typeface="Courier New" pitchFamily="49" charset="0"/>
              </a:rPr>
              <a:t>}</a:t>
            </a:r>
            <a:endParaRPr lang="en-US" sz="2000" dirty="0" smtClean="0">
              <a:latin typeface="Courier New" pitchFamily="49" charset="0"/>
              <a:cs typeface="Courier New" pitchFamily="49" charset="0"/>
            </a:endParaRPr>
          </a:p>
          <a:p>
            <a:pPr>
              <a:defRPr/>
            </a:pPr>
            <a:r>
              <a:rPr lang="en-US" dirty="0" smtClean="0"/>
              <a:t>The variable </a:t>
            </a:r>
            <a:r>
              <a:rPr lang="en-US" sz="2400" dirty="0" err="1" smtClean="0">
                <a:latin typeface="Courier New" pitchFamily="49" charset="0"/>
                <a:cs typeface="Courier New" pitchFamily="49" charset="0"/>
              </a:rPr>
              <a:t>the_age</a:t>
            </a:r>
            <a:r>
              <a:rPr lang="en-US" dirty="0" smtClean="0"/>
              <a:t> is a local variable</a:t>
            </a:r>
          </a:p>
          <a:p>
            <a:pPr>
              <a:defRPr/>
            </a:pPr>
            <a:r>
              <a:rPr lang="en-US" dirty="0" smtClean="0"/>
              <a:t>Its scope is inside the body of the function only</a:t>
            </a:r>
          </a:p>
          <a:p>
            <a:pPr>
              <a:defRPr/>
            </a:pPr>
            <a:r>
              <a:rPr lang="en-US" dirty="0" smtClean="0"/>
              <a:t>The function </a:t>
            </a:r>
            <a:r>
              <a:rPr lang="en-US" dirty="0"/>
              <a:t>also can be </a:t>
            </a:r>
            <a:r>
              <a:rPr lang="en-US" dirty="0" smtClean="0"/>
              <a:t>rewritten without a local variable:</a:t>
            </a:r>
          </a:p>
          <a:p>
            <a:pPr marL="320675" lvl="1" indent="0">
              <a:buFont typeface="Wingdings 2" pitchFamily="18" charset="2"/>
              <a:buNone/>
              <a:defRPr/>
            </a:pPr>
            <a:r>
              <a:rPr lang="en-US" sz="2000" dirty="0" err="1">
                <a:latin typeface="Courier New" pitchFamily="49" charset="0"/>
                <a:cs typeface="Courier New" pitchFamily="49" charset="0"/>
              </a:rPr>
              <a:t>bool</a:t>
            </a:r>
            <a:r>
              <a:rPr lang="en-US" sz="2000" dirty="0">
                <a:latin typeface="Courier New" pitchFamily="49" charset="0"/>
                <a:cs typeface="Courier New" pitchFamily="49" charset="0"/>
              </a:rPr>
              <a:t> Person::</a:t>
            </a:r>
            <a:r>
              <a:rPr lang="en-US" sz="2000" dirty="0" err="1">
                <a:latin typeface="Courier New" pitchFamily="49" charset="0"/>
                <a:cs typeface="Courier New" pitchFamily="49" charset="0"/>
              </a:rPr>
              <a:t>can_vote</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year)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20675" lvl="1" indent="0">
              <a:buFont typeface="Wingdings 2" pitchFamily="18" charset="2"/>
              <a:buNone/>
              <a:defRPr/>
            </a:pPr>
            <a:r>
              <a:rPr lang="en-US" sz="2000" dirty="0">
                <a:latin typeface="Courier New" pitchFamily="49" charset="0"/>
                <a:cs typeface="Courier New" pitchFamily="49" charset="0"/>
              </a:rPr>
              <a:t>	return </a:t>
            </a:r>
            <a:r>
              <a:rPr lang="en-US" sz="2000" dirty="0" smtClean="0">
                <a:latin typeface="Courier New" pitchFamily="49" charset="0"/>
                <a:cs typeface="Courier New" pitchFamily="49" charset="0"/>
              </a:rPr>
              <a:t>age(year) </a:t>
            </a:r>
            <a:r>
              <a:rPr lang="en-US" sz="2000" dirty="0">
                <a:latin typeface="Courier New" pitchFamily="49" charset="0"/>
                <a:cs typeface="Courier New" pitchFamily="49" charset="0"/>
              </a:rPr>
              <a:t>&gt;= VOTE_AGE;</a:t>
            </a:r>
          </a:p>
          <a:p>
            <a:pPr marL="320675" lvl="1" indent="0">
              <a:buFont typeface="Wingdings 2" pitchFamily="18" charset="2"/>
              <a:buNone/>
              <a:defRPr/>
            </a:pPr>
            <a:r>
              <a:rPr lang="en-US" sz="2000" dirty="0">
                <a:latin typeface="Courier New" pitchFamily="49" charset="0"/>
                <a:cs typeface="Courier New" pitchFamily="49" charset="0"/>
              </a:rPr>
              <a:t>}</a:t>
            </a:r>
          </a:p>
          <a:p>
            <a:pPr>
              <a:defRPr/>
            </a:pPr>
            <a:endParaRPr lang="en-US" dirty="0"/>
          </a:p>
          <a:p>
            <a:pPr>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r>
              <a:rPr lang="en-US" smtClean="0"/>
              <a:t>Implementing the Operators</a:t>
            </a:r>
          </a:p>
        </p:txBody>
      </p:sp>
      <p:sp>
        <p:nvSpPr>
          <p:cNvPr id="3" name="Content Placeholder 2"/>
          <p:cNvSpPr>
            <a:spLocks noGrp="1"/>
          </p:cNvSpPr>
          <p:nvPr>
            <p:ph sz="quarter" idx="1"/>
          </p:nvPr>
        </p:nvSpPr>
        <p:spPr>
          <a:xfrm>
            <a:off x="612775" y="1600200"/>
            <a:ext cx="8153400" cy="4724400"/>
          </a:xfrm>
        </p:spPr>
        <p:txBody>
          <a:bodyPr>
            <a:normAutofit fontScale="92500" lnSpcReduction="10000"/>
          </a:bodyPr>
          <a:lstStyle/>
          <a:p>
            <a:pPr>
              <a:defRPr/>
            </a:pPr>
            <a:r>
              <a:rPr lang="en-US" dirty="0" smtClean="0"/>
              <a:t>If we assume two </a:t>
            </a:r>
            <a:r>
              <a:rPr lang="en-US" sz="2400" dirty="0" smtClean="0">
                <a:latin typeface="Courier New" pitchFamily="49" charset="0"/>
                <a:cs typeface="Courier New" pitchFamily="49" charset="0"/>
              </a:rPr>
              <a:t>Persons</a:t>
            </a:r>
            <a:r>
              <a:rPr lang="en-US" sz="2400" dirty="0" smtClean="0"/>
              <a:t> </a:t>
            </a:r>
            <a:r>
              <a:rPr lang="en-US" dirty="0" smtClean="0"/>
              <a:t>are the same if they have the same ID number, we can define the </a:t>
            </a:r>
            <a:r>
              <a:rPr lang="en-US" sz="2400" dirty="0" smtClean="0">
                <a:latin typeface="Courier New" pitchFamily="49" charset="0"/>
                <a:cs typeface="Courier New" pitchFamily="49" charset="0"/>
              </a:rPr>
              <a:t>==</a:t>
            </a:r>
            <a:r>
              <a:rPr lang="en-US" dirty="0" smtClean="0"/>
              <a:t> operator:</a:t>
            </a:r>
          </a:p>
          <a:p>
            <a:pPr marL="320675" lvl="1" indent="0">
              <a:buFont typeface="Wingdings 2" pitchFamily="18" charset="2"/>
              <a:buNone/>
              <a:defRPr/>
            </a:pPr>
            <a:r>
              <a:rPr lang="en-US" sz="2000" dirty="0" err="1">
                <a:latin typeface="Courier New" pitchFamily="49" charset="0"/>
                <a:cs typeface="Courier New" pitchFamily="49" charset="0"/>
              </a:rPr>
              <a:t>bool</a:t>
            </a:r>
            <a:r>
              <a:rPr lang="en-US" sz="2000" dirty="0">
                <a:latin typeface="Courier New" pitchFamily="49" charset="0"/>
                <a:cs typeface="Courier New" pitchFamily="49" charset="0"/>
              </a:rPr>
              <a:t> Person</a:t>
            </a:r>
            <a:r>
              <a:rPr lang="en-US" sz="2000" dirty="0" smtClean="0">
                <a:latin typeface="Courier New" pitchFamily="49" charset="0"/>
                <a:cs typeface="Courier New" pitchFamily="49" charset="0"/>
              </a:rPr>
              <a:t>::operator==(</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Person&amp; per)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20675" lvl="1" indent="0">
              <a:buFont typeface="Wingdings 2" pitchFamily="18" charset="2"/>
              <a:buNone/>
              <a:defRPr/>
            </a:pPr>
            <a:r>
              <a:rPr lang="en-US" sz="2000" dirty="0">
                <a:latin typeface="Courier New" pitchFamily="49" charset="0"/>
                <a:cs typeface="Courier New" pitchFamily="49" charset="0"/>
              </a:rPr>
              <a:t>	return </a:t>
            </a:r>
            <a:r>
              <a:rPr lang="en-US" sz="2000" dirty="0" err="1" smtClean="0">
                <a:latin typeface="Courier New" pitchFamily="49" charset="0"/>
                <a:cs typeface="Courier New" pitchFamily="49" charset="0"/>
              </a:rPr>
              <a:t>ID_number</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per.ID_number</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a:p>
            <a:pPr marL="320675" lvl="1" indent="0">
              <a:buFont typeface="Wingdings 2" pitchFamily="18" charset="2"/>
              <a:buNone/>
              <a:defRPr/>
            </a:pPr>
            <a:r>
              <a:rPr lang="en-US" sz="2000" dirty="0" smtClean="0">
                <a:latin typeface="Courier New" pitchFamily="49" charset="0"/>
                <a:cs typeface="Courier New" pitchFamily="49" charset="0"/>
              </a:rPr>
              <a:t>}</a:t>
            </a:r>
            <a:endParaRPr lang="en-US" dirty="0" smtClean="0"/>
          </a:p>
          <a:p>
            <a:pPr>
              <a:defRPr/>
            </a:pPr>
            <a:r>
              <a:rPr lang="en-US" dirty="0" smtClean="0"/>
              <a:t>Because </a:t>
            </a:r>
            <a:r>
              <a:rPr lang="en-US" sz="2400" dirty="0" err="1" smtClean="0">
                <a:latin typeface="Courier New" pitchFamily="49" charset="0"/>
                <a:cs typeface="Courier New" pitchFamily="49" charset="0"/>
              </a:rPr>
              <a:t>ID_number</a:t>
            </a:r>
            <a:r>
              <a:rPr lang="en-US" sz="2400" dirty="0" smtClean="0"/>
              <a:t> </a:t>
            </a:r>
            <a:r>
              <a:rPr lang="en-US" dirty="0" smtClean="0"/>
              <a:t>is a string, the </a:t>
            </a:r>
            <a:r>
              <a:rPr lang="en-US" sz="2400" dirty="0">
                <a:latin typeface="Courier New" pitchFamily="49" charset="0"/>
                <a:cs typeface="Courier New" pitchFamily="49" charset="0"/>
              </a:rPr>
              <a:t>string</a:t>
            </a:r>
            <a:r>
              <a:rPr lang="en-US" dirty="0" smtClean="0"/>
              <a:t> operator </a:t>
            </a:r>
            <a:r>
              <a:rPr lang="en-US" sz="2400" dirty="0">
                <a:latin typeface="Courier New" pitchFamily="49" charset="0"/>
                <a:cs typeface="Courier New" pitchFamily="49" charset="0"/>
              </a:rPr>
              <a:t>==</a:t>
            </a:r>
            <a:r>
              <a:rPr lang="en-US" dirty="0" smtClean="0"/>
              <a:t> is invoked</a:t>
            </a:r>
          </a:p>
          <a:p>
            <a:pPr>
              <a:defRPr/>
            </a:pPr>
            <a:r>
              <a:rPr lang="en-US" dirty="0"/>
              <a:t>To </a:t>
            </a:r>
            <a:r>
              <a:rPr lang="en-US" dirty="0" smtClean="0"/>
              <a:t>implement </a:t>
            </a:r>
            <a:r>
              <a:rPr lang="en-US" sz="2400" dirty="0" smtClean="0">
                <a:latin typeface="Courier New" pitchFamily="49" charset="0"/>
                <a:cs typeface="Courier New" pitchFamily="49" charset="0"/>
              </a:rPr>
              <a:t>operator!=</a:t>
            </a:r>
            <a:r>
              <a:rPr lang="en-US" dirty="0" smtClean="0"/>
              <a:t>, </a:t>
            </a:r>
            <a:r>
              <a:rPr lang="en-US" dirty="0"/>
              <a:t>we return the opposite of what </a:t>
            </a:r>
            <a:r>
              <a:rPr lang="en-US" sz="2400" dirty="0">
                <a:latin typeface="Courier New" pitchFamily="49" charset="0"/>
                <a:cs typeface="Courier New" pitchFamily="49" charset="0"/>
              </a:rPr>
              <a:t>operator== </a:t>
            </a:r>
            <a:r>
              <a:rPr lang="en-US" dirty="0"/>
              <a:t>returns:</a:t>
            </a:r>
          </a:p>
          <a:p>
            <a:pPr marL="320675" lvl="1" indent="0">
              <a:buFont typeface="Wingdings 2" pitchFamily="18" charset="2"/>
              <a:buNone/>
              <a:defRPr/>
            </a:pPr>
            <a:r>
              <a:rPr lang="en-US" sz="2000" dirty="0" err="1">
                <a:latin typeface="Courier New" pitchFamily="49" charset="0"/>
                <a:cs typeface="Courier New" pitchFamily="49" charset="0"/>
              </a:rPr>
              <a:t>bool</a:t>
            </a:r>
            <a:r>
              <a:rPr lang="en-US" sz="2000" dirty="0">
                <a:latin typeface="Courier New" pitchFamily="49" charset="0"/>
                <a:cs typeface="Courier New" pitchFamily="49" charset="0"/>
              </a:rPr>
              <a:t> Person::operator!=(</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Person&amp; per)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p>
          <a:p>
            <a:pPr marL="320675" lvl="1" indent="0">
              <a:buFont typeface="Wingdings 2" pitchFamily="18" charset="2"/>
              <a:buNone/>
              <a:defRPr/>
            </a:pPr>
            <a:r>
              <a:rPr lang="en-US" sz="2000" dirty="0">
                <a:latin typeface="Courier New" pitchFamily="49" charset="0"/>
                <a:cs typeface="Courier New" pitchFamily="49" charset="0"/>
              </a:rPr>
              <a:t>	return !(*this == per);</a:t>
            </a:r>
          </a:p>
          <a:p>
            <a:pPr marL="320675" lvl="1" indent="0">
              <a:buFont typeface="Wingdings 2" pitchFamily="18" charset="2"/>
              <a:buNone/>
              <a:defRPr/>
            </a:pPr>
            <a:r>
              <a:rPr lang="en-US" sz="2000" dirty="0" smtClean="0">
                <a:latin typeface="Courier New" pitchFamily="49" charset="0"/>
                <a:cs typeface="Courier New" pitchFamily="49" charset="0"/>
              </a:rPr>
              <a:t>}</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12775" y="228600"/>
            <a:ext cx="8153400" cy="990600"/>
          </a:xfrm>
        </p:spPr>
        <p:txBody>
          <a:bodyPr/>
          <a:lstStyle/>
          <a:p>
            <a:r>
              <a:rPr lang="en-US" smtClean="0"/>
              <a:t>The </a:t>
            </a:r>
            <a:r>
              <a:rPr lang="en-US" sz="3600" smtClean="0">
                <a:latin typeface="Courier New" pitchFamily="49" charset="0"/>
                <a:cs typeface="Courier New" pitchFamily="49" charset="0"/>
              </a:rPr>
              <a:t>this</a:t>
            </a:r>
            <a:r>
              <a:rPr lang="en-US" sz="3600" smtClean="0"/>
              <a:t> </a:t>
            </a:r>
            <a:r>
              <a:rPr lang="en-US" smtClean="0"/>
              <a:t>Parameter</a:t>
            </a:r>
          </a:p>
        </p:txBody>
      </p:sp>
      <p:sp>
        <p:nvSpPr>
          <p:cNvPr id="103426" name="Content Placeholder 2"/>
          <p:cNvSpPr>
            <a:spLocks noGrp="1"/>
          </p:cNvSpPr>
          <p:nvPr>
            <p:ph sz="quarter" idx="1"/>
          </p:nvPr>
        </p:nvSpPr>
        <p:spPr>
          <a:xfrm>
            <a:off x="612775" y="1600200"/>
            <a:ext cx="8153400" cy="4495800"/>
          </a:xfrm>
        </p:spPr>
        <p:txBody>
          <a:bodyPr/>
          <a:lstStyle/>
          <a:p>
            <a:pPr>
              <a:lnSpc>
                <a:spcPct val="80000"/>
              </a:lnSpc>
            </a:pPr>
            <a:r>
              <a:rPr lang="en-US" sz="2500" smtClean="0"/>
              <a:t>Each member function has an implicit parameter named </a:t>
            </a:r>
            <a:r>
              <a:rPr lang="en-US" sz="2000" smtClean="0">
                <a:latin typeface="Courier New" pitchFamily="49" charset="0"/>
                <a:cs typeface="Courier New" pitchFamily="49" charset="0"/>
              </a:rPr>
              <a:t>this</a:t>
            </a:r>
            <a:r>
              <a:rPr lang="en-US" sz="2000" smtClean="0"/>
              <a:t> </a:t>
            </a:r>
            <a:r>
              <a:rPr lang="en-US" sz="2500" smtClean="0"/>
              <a:t>whose value is a pointer to the object with which the member function was called</a:t>
            </a:r>
          </a:p>
          <a:p>
            <a:pPr>
              <a:lnSpc>
                <a:spcPct val="80000"/>
              </a:lnSpc>
            </a:pPr>
            <a:r>
              <a:rPr lang="en-US" sz="2500" smtClean="0"/>
              <a:t>Normally, we do not need to use the this parameter because references to members are implicitly understood to be the object for which the member function was called</a:t>
            </a:r>
          </a:p>
          <a:p>
            <a:pPr>
              <a:lnSpc>
                <a:spcPct val="80000"/>
              </a:lnSpc>
            </a:pPr>
            <a:r>
              <a:rPr lang="en-US" sz="2500" smtClean="0"/>
              <a:t>For </a:t>
            </a:r>
            <a:r>
              <a:rPr lang="en-US" sz="2000" smtClean="0">
                <a:latin typeface="Courier New" pitchFamily="49" charset="0"/>
                <a:cs typeface="Courier New" pitchFamily="49" charset="0"/>
              </a:rPr>
              <a:t>operator!= </a:t>
            </a:r>
            <a:r>
              <a:rPr lang="en-US" sz="2500" smtClean="0"/>
              <a:t>we wanted to apply the </a:t>
            </a:r>
            <a:r>
              <a:rPr lang="en-US" sz="2000" smtClean="0">
                <a:latin typeface="Courier New" pitchFamily="49" charset="0"/>
                <a:cs typeface="Courier New" pitchFamily="49" charset="0"/>
              </a:rPr>
              <a:t>==</a:t>
            </a:r>
            <a:r>
              <a:rPr lang="en-US" sz="2500" smtClean="0"/>
              <a:t> operator between the object with which the function was called and the other object, </a:t>
            </a:r>
            <a:r>
              <a:rPr lang="en-US" sz="2000" smtClean="0">
                <a:latin typeface="Courier New" pitchFamily="49" charset="0"/>
                <a:cs typeface="Courier New" pitchFamily="49" charset="0"/>
              </a:rPr>
              <a:t>per</a:t>
            </a:r>
          </a:p>
          <a:p>
            <a:pPr>
              <a:lnSpc>
                <a:spcPct val="80000"/>
              </a:lnSpc>
            </a:pPr>
            <a:endParaRPr lang="en-US" sz="2500" smtClean="0"/>
          </a:p>
          <a:p>
            <a:pPr marL="320675" lvl="1" indent="0">
              <a:lnSpc>
                <a:spcPct val="80000"/>
              </a:lnSpc>
              <a:buFont typeface="Wingdings 2" pitchFamily="18" charset="2"/>
              <a:buNone/>
            </a:pPr>
            <a:r>
              <a:rPr lang="en-US" sz="1700" smtClean="0">
                <a:latin typeface="Courier New" pitchFamily="49" charset="0"/>
                <a:cs typeface="Courier New" pitchFamily="49" charset="0"/>
              </a:rPr>
              <a:t>bool Person::operator!=(const Person&amp; per) const {</a:t>
            </a:r>
          </a:p>
          <a:p>
            <a:pPr marL="320675" lvl="1" indent="0">
              <a:lnSpc>
                <a:spcPct val="80000"/>
              </a:lnSpc>
              <a:buFont typeface="Wingdings 2" pitchFamily="18" charset="2"/>
              <a:buNone/>
            </a:pPr>
            <a:r>
              <a:rPr lang="en-US" sz="1700" smtClean="0">
                <a:latin typeface="Courier New" pitchFamily="49" charset="0"/>
                <a:cs typeface="Courier New" pitchFamily="49" charset="0"/>
              </a:rPr>
              <a:t>	return !(*this == per);</a:t>
            </a:r>
          </a:p>
          <a:p>
            <a:pPr marL="320675" lvl="1" indent="0">
              <a:lnSpc>
                <a:spcPct val="80000"/>
              </a:lnSpc>
              <a:buFont typeface="Wingdings 2" pitchFamily="18" charset="2"/>
              <a:buNone/>
            </a:pPr>
            <a:r>
              <a:rPr lang="en-US" sz="1700" smtClean="0">
                <a:latin typeface="Courier New" pitchFamily="49" charset="0"/>
                <a:cs typeface="Courier New" pitchFamily="49" charset="0"/>
              </a:rPr>
              <a:t>}</a:t>
            </a:r>
            <a:endParaRPr lang="en-US" sz="2200" smtClean="0"/>
          </a:p>
          <a:p>
            <a:pPr>
              <a:lnSpc>
                <a:spcPct val="80000"/>
              </a:lnSpc>
            </a:pPr>
            <a:endParaRPr lang="en-US" sz="2500"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12775" y="228600"/>
            <a:ext cx="8153400" cy="990600"/>
          </a:xfrm>
        </p:spPr>
        <p:txBody>
          <a:bodyPr/>
          <a:lstStyle/>
          <a:p>
            <a:r>
              <a:rPr lang="en-US" smtClean="0"/>
              <a:t>The </a:t>
            </a:r>
            <a:r>
              <a:rPr lang="en-US" sz="3600" smtClean="0">
                <a:latin typeface="Courier New" pitchFamily="49" charset="0"/>
                <a:cs typeface="Courier New" pitchFamily="49" charset="0"/>
              </a:rPr>
              <a:t>this</a:t>
            </a:r>
            <a:r>
              <a:rPr lang="en-US" sz="3600" smtClean="0"/>
              <a:t> </a:t>
            </a:r>
            <a:r>
              <a:rPr lang="en-US" smtClean="0"/>
              <a:t>Parameter (cont.)</a:t>
            </a:r>
          </a:p>
        </p:txBody>
      </p:sp>
      <p:sp>
        <p:nvSpPr>
          <p:cNvPr id="104450" name="Content Placeholder 2"/>
          <p:cNvSpPr>
            <a:spLocks noGrp="1"/>
          </p:cNvSpPr>
          <p:nvPr>
            <p:ph sz="quarter" idx="1"/>
          </p:nvPr>
        </p:nvSpPr>
        <p:spPr>
          <a:xfrm>
            <a:off x="612775" y="1600200"/>
            <a:ext cx="8153400" cy="4495800"/>
          </a:xfrm>
        </p:spPr>
        <p:txBody>
          <a:bodyPr/>
          <a:lstStyle/>
          <a:p>
            <a:pPr marL="320675" lvl="1" indent="0">
              <a:buFont typeface="Wingdings 2" pitchFamily="18" charset="2"/>
              <a:buNone/>
            </a:pPr>
            <a:endParaRPr lang="en-US" sz="2000" smtClean="0">
              <a:latin typeface="Courier New" pitchFamily="49" charset="0"/>
              <a:cs typeface="Courier New" pitchFamily="49" charset="0"/>
            </a:endParaRPr>
          </a:p>
          <a:p>
            <a:pPr marL="320675" lvl="1" indent="0">
              <a:buFont typeface="Wingdings 2" pitchFamily="18" charset="2"/>
              <a:buNone/>
            </a:pPr>
            <a:r>
              <a:rPr lang="en-US" sz="2000" smtClean="0">
                <a:latin typeface="Courier New" pitchFamily="49" charset="0"/>
                <a:cs typeface="Courier New" pitchFamily="49" charset="0"/>
              </a:rPr>
              <a:t>bool Person::operator!=(const Person&amp; per) const {</a:t>
            </a:r>
          </a:p>
          <a:p>
            <a:pPr marL="320675" lvl="1" indent="0">
              <a:buFont typeface="Wingdings 2" pitchFamily="18" charset="2"/>
              <a:buNone/>
            </a:pPr>
            <a:r>
              <a:rPr lang="en-US" sz="2000" smtClean="0">
                <a:latin typeface="Courier New" pitchFamily="49" charset="0"/>
                <a:cs typeface="Courier New" pitchFamily="49" charset="0"/>
              </a:rPr>
              <a:t>	return !(*this == per);</a:t>
            </a:r>
          </a:p>
          <a:p>
            <a:pPr marL="320675" lvl="1" indent="0">
              <a:buFont typeface="Wingdings 2" pitchFamily="18" charset="2"/>
              <a:buNone/>
            </a:pPr>
            <a:r>
              <a:rPr lang="en-US" sz="2000" smtClean="0">
                <a:latin typeface="Courier New" pitchFamily="49" charset="0"/>
                <a:cs typeface="Courier New" pitchFamily="49" charset="0"/>
              </a:rPr>
              <a:t>}</a:t>
            </a:r>
            <a:endParaRPr lang="en-US" smtClean="0"/>
          </a:p>
          <a:p>
            <a:r>
              <a:rPr lang="en-US" smtClean="0"/>
              <a:t>We could also have written the function above as:</a:t>
            </a:r>
          </a:p>
          <a:p>
            <a:pPr marL="320675" lvl="1" indent="0">
              <a:buFont typeface="Wingdings 2" pitchFamily="18" charset="2"/>
              <a:buNone/>
            </a:pPr>
            <a:endParaRPr lang="en-US" sz="2000" smtClean="0">
              <a:latin typeface="Courier New" pitchFamily="49" charset="0"/>
              <a:cs typeface="Courier New" pitchFamily="49" charset="0"/>
            </a:endParaRPr>
          </a:p>
          <a:p>
            <a:pPr marL="320675" lvl="1" indent="0">
              <a:buFont typeface="Wingdings 2" pitchFamily="18" charset="2"/>
              <a:buNone/>
            </a:pPr>
            <a:r>
              <a:rPr lang="en-US" sz="2000" smtClean="0">
                <a:latin typeface="Courier New" pitchFamily="49" charset="0"/>
                <a:cs typeface="Courier New" pitchFamily="49" charset="0"/>
              </a:rPr>
              <a:t>bool Person::operator!=(const Person&amp; per) const {</a:t>
            </a:r>
          </a:p>
          <a:p>
            <a:pPr marL="320675" lvl="1" indent="0">
              <a:buFont typeface="Wingdings 2" pitchFamily="18" charset="2"/>
              <a:buNone/>
            </a:pPr>
            <a:r>
              <a:rPr lang="en-US" sz="2000" smtClean="0">
                <a:latin typeface="Courier New" pitchFamily="49" charset="0"/>
                <a:cs typeface="Courier New" pitchFamily="49" charset="0"/>
              </a:rPr>
              <a:t>	return !(operator==(per));</a:t>
            </a:r>
          </a:p>
          <a:p>
            <a:pPr marL="320675" lvl="1" indent="0">
              <a:buFont typeface="Wingdings 2" pitchFamily="18" charset="2"/>
              <a:buNone/>
            </a:pPr>
            <a:r>
              <a:rPr lang="en-US" sz="2000" smtClean="0">
                <a:latin typeface="Courier New" pitchFamily="49" charset="0"/>
                <a:cs typeface="Courier New" pitchFamily="49" charset="0"/>
              </a:rPr>
              <a:t>}</a:t>
            </a:r>
            <a:endParaRPr lang="en-US" smtClean="0"/>
          </a:p>
          <a:p>
            <a:endParaRPr lang="en-US" smtClean="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lstStyle/>
          <a:p>
            <a:r>
              <a:rPr lang="en-US" smtClean="0"/>
              <a:t>Defining the Extraction Operator</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675" lvl="1" indent="0">
              <a:buFont typeface="Wingdings 2" pitchFamily="18" charset="2"/>
              <a:buNone/>
              <a:defRPr/>
            </a:pPr>
            <a:r>
              <a:rPr lang="en-US" sz="1800" dirty="0" err="1" smtClean="0">
                <a:latin typeface="Courier New" pitchFamily="49" charset="0"/>
                <a:cs typeface="Courier New" pitchFamily="49" charset="0"/>
              </a:rPr>
              <a:t>ostream</a:t>
            </a:r>
            <a:r>
              <a:rPr lang="en-US" sz="1800" dirty="0" smtClean="0">
                <a:latin typeface="Courier New" pitchFamily="49" charset="0"/>
                <a:cs typeface="Courier New" pitchFamily="49" charset="0"/>
              </a:rPr>
              <a:t>&amp; operator&lt;&lt;(</a:t>
            </a:r>
            <a:r>
              <a:rPr lang="en-US" sz="1800" dirty="0" err="1" smtClean="0">
                <a:latin typeface="Courier New" pitchFamily="49" charset="0"/>
                <a:cs typeface="Courier New" pitchFamily="49" charset="0"/>
              </a:rPr>
              <a:t>ostream</a:t>
            </a:r>
            <a:r>
              <a:rPr lang="en-US" sz="1800" dirty="0" smtClean="0">
                <a:latin typeface="Courier New" pitchFamily="49" charset="0"/>
                <a:cs typeface="Courier New" pitchFamily="49" charset="0"/>
              </a:rPr>
              <a:t>&amp; </a:t>
            </a:r>
            <a:r>
              <a:rPr lang="en-US" sz="1800" dirty="0" err="1" smtClean="0">
                <a:latin typeface="Courier New" pitchFamily="49" charset="0"/>
                <a:cs typeface="Courier New" pitchFamily="49" charset="0"/>
              </a:rPr>
              <a:t>os</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const</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Person&amp; per</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a:t>
            </a:r>
          </a:p>
          <a:p>
            <a:pPr marL="320675" lvl="1" indent="0">
              <a:buFont typeface="Wingdings 2" pitchFamily="18"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os</a:t>
            </a:r>
            <a:r>
              <a:rPr lang="en-US" sz="1800" dirty="0" smtClean="0">
                <a:latin typeface="Courier New" pitchFamily="49" charset="0"/>
                <a:cs typeface="Courier New" pitchFamily="49" charset="0"/>
              </a:rPr>
              <a:t> &lt;&lt; "Given name: " &lt;&lt; </a:t>
            </a:r>
            <a:r>
              <a:rPr lang="en-US" sz="1800" dirty="0" err="1" smtClean="0">
                <a:latin typeface="Courier New" pitchFamily="49" charset="0"/>
                <a:cs typeface="Courier New" pitchFamily="49" charset="0"/>
              </a:rPr>
              <a:t>per.given_name</a:t>
            </a:r>
            <a:r>
              <a:rPr lang="en-US" sz="1800" dirty="0" smtClean="0">
                <a:latin typeface="Courier New" pitchFamily="49" charset="0"/>
                <a:cs typeface="Courier New" pitchFamily="49" charset="0"/>
              </a:rPr>
              <a:t> &lt;&lt; '\n'</a:t>
            </a:r>
          </a:p>
          <a:p>
            <a:pPr marL="320675" lvl="1" indent="0">
              <a:buFont typeface="Wingdings 2" pitchFamily="18" charset="2"/>
              <a:buNone/>
              <a:defRPr/>
            </a:pPr>
            <a:r>
              <a:rPr lang="en-US" sz="1800" dirty="0">
                <a:latin typeface="Courier New" pitchFamily="49" charset="0"/>
                <a:cs typeface="Courier New" pitchFamily="49" charset="0"/>
              </a:rPr>
              <a:t>	   &lt;&lt; "Family name: " &lt;&lt; </a:t>
            </a:r>
            <a:r>
              <a:rPr lang="en-US" sz="1800" dirty="0" err="1">
                <a:latin typeface="Courier New" pitchFamily="49" charset="0"/>
                <a:cs typeface="Courier New" pitchFamily="49" charset="0"/>
              </a:rPr>
              <a:t>per.family_name</a:t>
            </a:r>
            <a:r>
              <a:rPr lang="en-US" sz="1800" dirty="0">
                <a:latin typeface="Courier New" pitchFamily="49" charset="0"/>
                <a:cs typeface="Courier New" pitchFamily="49" charset="0"/>
              </a:rPr>
              <a:t> &lt;&lt; '\n'</a:t>
            </a:r>
          </a:p>
          <a:p>
            <a:pPr marL="320675" lvl="1" indent="0">
              <a:buFont typeface="Wingdings 2" pitchFamily="18" charset="2"/>
              <a:buNone/>
              <a:defRPr/>
            </a:pPr>
            <a:r>
              <a:rPr lang="en-US" sz="1800" dirty="0">
                <a:latin typeface="Courier New" pitchFamily="49" charset="0"/>
                <a:cs typeface="Courier New" pitchFamily="49" charset="0"/>
              </a:rPr>
              <a:t>	   &lt;&lt; </a:t>
            </a:r>
            <a:r>
              <a:rPr lang="en-US" sz="1800" dirty="0" smtClean="0">
                <a:latin typeface="Courier New" pitchFamily="49" charset="0"/>
                <a:cs typeface="Courier New" pitchFamily="49" charset="0"/>
              </a:rPr>
              <a:t>"ID number: </a:t>
            </a:r>
            <a:r>
              <a:rPr lang="en-US" sz="1800" dirty="0">
                <a:latin typeface="Courier New" pitchFamily="49" charset="0"/>
                <a:cs typeface="Courier New" pitchFamily="49" charset="0"/>
              </a:rPr>
              <a:t>" &lt;&lt; </a:t>
            </a:r>
            <a:r>
              <a:rPr lang="en-US" sz="1800" dirty="0" err="1" smtClean="0">
                <a:latin typeface="Courier New" pitchFamily="49" charset="0"/>
                <a:cs typeface="Courier New" pitchFamily="49" charset="0"/>
              </a:rPr>
              <a:t>per.ID_number</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&lt;&lt; '\n'</a:t>
            </a:r>
          </a:p>
          <a:p>
            <a:pPr marL="320675" lvl="1" indent="0">
              <a:buFont typeface="Wingdings 2" pitchFamily="18" charset="2"/>
              <a:buNone/>
              <a:defRPr/>
            </a:pPr>
            <a:r>
              <a:rPr lang="en-US" sz="1800" dirty="0">
                <a:latin typeface="Courier New" pitchFamily="49" charset="0"/>
                <a:cs typeface="Courier New" pitchFamily="49" charset="0"/>
              </a:rPr>
              <a:t>	   &lt;&lt; </a:t>
            </a:r>
            <a:r>
              <a:rPr lang="en-US" sz="1800" dirty="0" smtClean="0">
                <a:latin typeface="Courier New" pitchFamily="49" charset="0"/>
                <a:cs typeface="Courier New" pitchFamily="49" charset="0"/>
              </a:rPr>
              <a:t>"Year of birth: </a:t>
            </a:r>
            <a:r>
              <a:rPr lang="en-US" sz="1800" dirty="0">
                <a:latin typeface="Courier New" pitchFamily="49" charset="0"/>
                <a:cs typeface="Courier New" pitchFamily="49" charset="0"/>
              </a:rPr>
              <a:t>" &lt;&lt; </a:t>
            </a:r>
            <a:r>
              <a:rPr lang="en-US" sz="1800" dirty="0" err="1" smtClean="0">
                <a:latin typeface="Courier New" pitchFamily="49" charset="0"/>
                <a:cs typeface="Courier New" pitchFamily="49" charset="0"/>
              </a:rPr>
              <a:t>per.birth_year</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&lt;&lt; '\n</a:t>
            </a:r>
            <a:r>
              <a:rPr lang="en-US" sz="1800" dirty="0" smtClean="0">
                <a:latin typeface="Courier New" pitchFamily="49" charset="0"/>
                <a:cs typeface="Courier New" pitchFamily="49" charset="0"/>
              </a:rPr>
              <a:t>';</a:t>
            </a:r>
          </a:p>
          <a:p>
            <a:pPr marL="320675" lvl="1" indent="0">
              <a:buFont typeface="Wingdings 2" pitchFamily="18"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return </a:t>
            </a:r>
            <a:r>
              <a:rPr lang="en-US" sz="1800" dirty="0" err="1" smtClean="0">
                <a:latin typeface="Courier New" pitchFamily="49" charset="0"/>
                <a:cs typeface="Courier New" pitchFamily="49" charset="0"/>
              </a:rPr>
              <a:t>os</a:t>
            </a: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a:p>
            <a:pPr marL="320675" lvl="1" indent="0">
              <a:buFont typeface="Wingdings 2" pitchFamily="18" charset="2"/>
              <a:buNone/>
              <a:defRPr/>
            </a:pPr>
            <a:r>
              <a:rPr lang="en-US" sz="1800" dirty="0" smtClean="0">
                <a:latin typeface="Courier New" pitchFamily="49" charset="0"/>
                <a:cs typeface="Courier New" pitchFamily="49" charset="0"/>
              </a:rPr>
              <a:t>}</a:t>
            </a:r>
            <a:endParaRPr lang="en-US" sz="2400" dirty="0"/>
          </a:p>
          <a:p>
            <a:pPr>
              <a:defRPr/>
            </a:pPr>
            <a:r>
              <a:rPr lang="en-US" dirty="0" smtClean="0"/>
              <a:t>Using </a:t>
            </a:r>
            <a:r>
              <a:rPr lang="en-US" sz="2400" dirty="0" smtClean="0">
                <a:latin typeface="Courier New" pitchFamily="49" charset="0"/>
                <a:cs typeface="Courier New" pitchFamily="49" charset="0"/>
              </a:rPr>
              <a:t>author1</a:t>
            </a:r>
            <a:r>
              <a:rPr lang="en-US" sz="2400" dirty="0" smtClean="0"/>
              <a:t> </a:t>
            </a:r>
            <a:r>
              <a:rPr lang="en-US" dirty="0" smtClean="0"/>
              <a:t>from our previous example, calling</a:t>
            </a:r>
          </a:p>
          <a:p>
            <a:pPr marL="320675" lvl="1" indent="0">
              <a:buFont typeface="Wingdings 2" pitchFamily="18" charset="2"/>
              <a:buNone/>
              <a:defRPr/>
            </a:pPr>
            <a:r>
              <a:rPr lang="en-US" sz="1800" dirty="0" err="1" smtClean="0">
                <a:latin typeface="Courier New" pitchFamily="49" charset="0"/>
                <a:cs typeface="Courier New" pitchFamily="49" charset="0"/>
              </a:rPr>
              <a:t>cout</a:t>
            </a:r>
            <a:r>
              <a:rPr lang="en-US" sz="1800" dirty="0" smtClean="0">
                <a:latin typeface="Courier New" pitchFamily="49" charset="0"/>
                <a:cs typeface="Courier New" pitchFamily="49" charset="0"/>
              </a:rPr>
              <a:t> &lt;&lt; author1;</a:t>
            </a:r>
          </a:p>
          <a:p>
            <a:pPr marL="320675" lvl="1" indent="0">
              <a:buFont typeface="Wingdings 2" pitchFamily="18" charset="2"/>
              <a:buNone/>
              <a:defRPr/>
            </a:pPr>
            <a:r>
              <a:rPr lang="en-US" sz="3000" dirty="0" smtClean="0"/>
              <a:t>displays</a:t>
            </a:r>
            <a:endParaRPr lang="en-US" dirty="0" smtClean="0"/>
          </a:p>
          <a:p>
            <a:pPr marL="274637" lvl="2" indent="0">
              <a:spcBef>
                <a:spcPts val="700"/>
              </a:spcBef>
              <a:buSzPct val="60000"/>
              <a:buFont typeface="Wingdings" pitchFamily="2" charset="2"/>
              <a:buNone/>
              <a:defRPr/>
            </a:pPr>
            <a:r>
              <a:rPr lang="en-US" sz="1700" dirty="0" smtClean="0">
                <a:latin typeface="Courier New" pitchFamily="49" charset="0"/>
                <a:cs typeface="Courier New" pitchFamily="49" charset="0"/>
              </a:rPr>
              <a:t>Given name: Elliot</a:t>
            </a:r>
          </a:p>
          <a:p>
            <a:pPr marL="274637" lvl="2" indent="0">
              <a:spcBef>
                <a:spcPts val="700"/>
              </a:spcBef>
              <a:buSzPct val="60000"/>
              <a:buFont typeface="Wingdings" pitchFamily="2" charset="2"/>
              <a:buNone/>
              <a:defRPr/>
            </a:pPr>
            <a:r>
              <a:rPr lang="en-US" sz="1700" dirty="0" smtClean="0">
                <a:latin typeface="Courier New" pitchFamily="49" charset="0"/>
                <a:cs typeface="Courier New" pitchFamily="49" charset="0"/>
              </a:rPr>
              <a:t>Family name: </a:t>
            </a:r>
            <a:r>
              <a:rPr lang="en-US" sz="1700" dirty="0" err="1" smtClean="0">
                <a:latin typeface="Courier New" pitchFamily="49" charset="0"/>
                <a:cs typeface="Courier New" pitchFamily="49" charset="0"/>
              </a:rPr>
              <a:t>Koffman</a:t>
            </a:r>
            <a:endParaRPr lang="en-US" sz="1700" dirty="0" smtClean="0">
              <a:latin typeface="Courier New" pitchFamily="49" charset="0"/>
              <a:cs typeface="Courier New" pitchFamily="49" charset="0"/>
            </a:endParaRPr>
          </a:p>
          <a:p>
            <a:pPr marL="274637" lvl="2" indent="0">
              <a:spcBef>
                <a:spcPts val="700"/>
              </a:spcBef>
              <a:buSzPct val="60000"/>
              <a:buFont typeface="Wingdings" pitchFamily="2" charset="2"/>
              <a:buNone/>
              <a:defRPr/>
            </a:pPr>
            <a:r>
              <a:rPr lang="en-US" sz="1700" dirty="0" smtClean="0">
                <a:latin typeface="Courier New" pitchFamily="49" charset="0"/>
                <a:cs typeface="Courier New" pitchFamily="49" charset="0"/>
              </a:rPr>
              <a:t>ID Number: 010-55-0123</a:t>
            </a:r>
          </a:p>
          <a:p>
            <a:pPr marL="274637" lvl="2" indent="0">
              <a:spcBef>
                <a:spcPts val="700"/>
              </a:spcBef>
              <a:buSzPct val="60000"/>
              <a:buFont typeface="Wingdings" pitchFamily="2" charset="2"/>
              <a:buNone/>
              <a:defRPr/>
            </a:pPr>
            <a:r>
              <a:rPr lang="en-US" sz="1700" dirty="0" smtClean="0">
                <a:latin typeface="Courier New" pitchFamily="49" charset="0"/>
                <a:cs typeface="Courier New" pitchFamily="49" charset="0"/>
              </a:rPr>
              <a:t>Year of Birth: 1942</a:t>
            </a:r>
            <a:endParaRPr lang="en-US" sz="1700" dirty="0">
              <a:latin typeface="Courier New" pitchFamily="49" charset="0"/>
              <a:cs typeface="Courier New" pitchFamily="49" charset="0"/>
            </a:endParaRPr>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An Application That Uses Class </a:t>
            </a:r>
            <a:r>
              <a:rPr lang="en-US" sz="3600" b="1" dirty="0" smtClean="0">
                <a:latin typeface="Courier New" pitchFamily="49" charset="0"/>
                <a:cs typeface="Courier New" pitchFamily="49" charset="0"/>
              </a:rPr>
              <a:t>Person</a:t>
            </a:r>
            <a:endParaRPr lang="en-US" b="1" dirty="0">
              <a:latin typeface="Courier New" pitchFamily="49" charset="0"/>
              <a:cs typeface="Courier New" pitchFamily="49" charset="0"/>
            </a:endParaRPr>
          </a:p>
        </p:txBody>
      </p:sp>
      <p:sp>
        <p:nvSpPr>
          <p:cNvPr id="106498" name="Content Placeholder 2"/>
          <p:cNvSpPr>
            <a:spLocks noGrp="1"/>
          </p:cNvSpPr>
          <p:nvPr>
            <p:ph sz="quarter" idx="1"/>
          </p:nvPr>
        </p:nvSpPr>
        <p:spPr>
          <a:xfrm>
            <a:off x="612775" y="1600200"/>
            <a:ext cx="8153400" cy="4495800"/>
          </a:xfrm>
        </p:spPr>
        <p:txBody>
          <a:bodyPr/>
          <a:lstStyle/>
          <a:p>
            <a:r>
              <a:rPr lang="en-US" smtClean="0"/>
              <a:t>To test class </a:t>
            </a:r>
            <a:r>
              <a:rPr lang="en-US" sz="2400" smtClean="0">
                <a:latin typeface="Courier New" pitchFamily="49" charset="0"/>
                <a:cs typeface="Courier New" pitchFamily="49" charset="0"/>
              </a:rPr>
              <a:t>Person</a:t>
            </a:r>
            <a:r>
              <a:rPr lang="en-US" sz="2400" smtClean="0"/>
              <a:t> </a:t>
            </a:r>
            <a:r>
              <a:rPr lang="en-US" smtClean="0"/>
              <a:t>we need to write a C++ application program that consists of a </a:t>
            </a:r>
            <a:r>
              <a:rPr lang="en-US" sz="2400" smtClean="0">
                <a:latin typeface="Courier New" pitchFamily="49" charset="0"/>
                <a:cs typeface="Courier New" pitchFamily="49" charset="0"/>
              </a:rPr>
              <a:t>main</a:t>
            </a:r>
            <a:r>
              <a:rPr lang="en-US" smtClean="0"/>
              <a:t> function</a:t>
            </a:r>
          </a:p>
          <a:p>
            <a:r>
              <a:rPr lang="en-US" smtClean="0"/>
              <a:t>The </a:t>
            </a:r>
            <a:r>
              <a:rPr lang="en-US" sz="2400" smtClean="0">
                <a:latin typeface="Courier New" pitchFamily="49" charset="0"/>
                <a:cs typeface="Courier New" pitchFamily="49" charset="0"/>
              </a:rPr>
              <a:t>main</a:t>
            </a:r>
            <a:r>
              <a:rPr lang="en-US" smtClean="0"/>
              <a:t> function should create one or more instances of class </a:t>
            </a:r>
            <a:r>
              <a:rPr lang="en-US" sz="2400" smtClean="0">
                <a:latin typeface="Courier New" pitchFamily="49" charset="0"/>
                <a:cs typeface="Courier New" pitchFamily="49" charset="0"/>
              </a:rPr>
              <a:t>Person</a:t>
            </a:r>
            <a:r>
              <a:rPr lang="en-US" smtClean="0"/>
              <a:t> and display the results of applying the class functions</a:t>
            </a:r>
          </a:p>
          <a:p>
            <a:r>
              <a:rPr lang="en-US" smtClean="0"/>
              <a:t>A </a:t>
            </a:r>
            <a:r>
              <a:rPr lang="en-US" sz="2400" smtClean="0">
                <a:latin typeface="Courier New" pitchFamily="49" charset="0"/>
                <a:cs typeface="Courier New" pitchFamily="49" charset="0"/>
              </a:rPr>
              <a:t>main</a:t>
            </a:r>
            <a:r>
              <a:rPr lang="en-US" smtClean="0"/>
              <a:t> function that is written primarily to test another class is often called a </a:t>
            </a:r>
            <a:r>
              <a:rPr lang="en-US" i="1" smtClean="0"/>
              <a:t>driver program</a:t>
            </a:r>
            <a:r>
              <a:rPr lang="en-US" smtClean="0"/>
              <a:t> </a:t>
            </a:r>
          </a:p>
          <a:p>
            <a:r>
              <a:rPr lang="en-US" smtClean="0"/>
              <a:t>A test that demonstrates that certain requirements of a particular class are met is called a </a:t>
            </a:r>
            <a:r>
              <a:rPr lang="en-US" i="1" smtClean="0"/>
              <a:t>unit test</a:t>
            </a:r>
            <a:r>
              <a:rPr lang="en-US" smtClean="0"/>
              <a:t> </a:t>
            </a:r>
          </a:p>
          <a:p>
            <a:endParaRPr lang="en-US" smtClean="0"/>
          </a:p>
          <a:p>
            <a:endParaRPr lang="en-US" smtClean="0"/>
          </a:p>
          <a:p>
            <a:endParaRPr lang="en-US" smtClean="0"/>
          </a:p>
        </p:txBody>
      </p:sp>
      <p:sp>
        <p:nvSpPr>
          <p:cNvPr id="3" name="Slide Number Placeholder 2"/>
          <p:cNvSpPr>
            <a:spLocks noGrp="1"/>
          </p:cNvSpPr>
          <p:nvPr>
            <p:ph type="sldNum" sz="quarter" idx="12"/>
          </p:nvPr>
        </p:nvSpPr>
        <p:spPr/>
        <p:txBody>
          <a:bodyPr>
            <a:normAutofit fontScale="85000" lnSpcReduction="20000"/>
          </a:bodyPr>
          <a:lstStyle/>
          <a:p>
            <a:pPr>
              <a:defRPr/>
            </a:pPr>
            <a:fld id="{0D7B5496-982B-480A-8085-B08F2CA91C21}" type="slidenum">
              <a:rPr lang="en-US" smtClean="0"/>
              <a:pPr>
                <a:defRPr/>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23397</TotalTime>
  <Words>6475</Words>
  <Application>Microsoft Office PowerPoint</Application>
  <PresentationFormat>On-screen Show (4:3)</PresentationFormat>
  <Paragraphs>1072</Paragraphs>
  <Slides>158</Slides>
  <Notes>3</Notes>
  <HiddenSlides>0</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Median</vt:lpstr>
      <vt:lpstr>Core workflows</vt:lpstr>
      <vt:lpstr>Extreme Programming</vt:lpstr>
      <vt:lpstr>Agile Software Development</vt:lpstr>
      <vt:lpstr>Waterfall Software Development</vt:lpstr>
      <vt:lpstr>Waterfall model</vt:lpstr>
      <vt:lpstr>Spiral model of the software process</vt:lpstr>
      <vt:lpstr>Anything Wrong?</vt:lpstr>
      <vt:lpstr>Tip #1: C Header Files</vt:lpstr>
      <vt:lpstr>Chapter 1</vt:lpstr>
      <vt:lpstr>Chapter Objectives</vt:lpstr>
      <vt:lpstr>Chapter Objectives (cont.)</vt:lpstr>
      <vt:lpstr>The Software Life Cycle</vt:lpstr>
      <vt:lpstr>The Software Life Cycle</vt:lpstr>
      <vt:lpstr>The Software Life Cycle (cont.)</vt:lpstr>
      <vt:lpstr>Software Life Cycle Models</vt:lpstr>
      <vt:lpstr>Software Life Cycle Models (cont.)</vt:lpstr>
      <vt:lpstr>Software Life Cycle Models (cont.)</vt:lpstr>
      <vt:lpstr>Software Life Cycle Models (cont.)</vt:lpstr>
      <vt:lpstr>Software Life Cycle Models (cont.)</vt:lpstr>
      <vt:lpstr>Software Life Cycle Activities</vt:lpstr>
      <vt:lpstr>Requirements Specifications</vt:lpstr>
      <vt:lpstr>Requirements Specifications (cont.)</vt:lpstr>
      <vt:lpstr>Requirements Specifications (cont.)</vt:lpstr>
      <vt:lpstr>Analysis</vt:lpstr>
      <vt:lpstr>Analysis (cont.)</vt:lpstr>
      <vt:lpstr>Analysis (cont.)</vt:lpstr>
      <vt:lpstr>Top-Down Design</vt:lpstr>
      <vt:lpstr>Top-Down Design (cont.)</vt:lpstr>
      <vt:lpstr>Top-Down Design (cont.)</vt:lpstr>
      <vt:lpstr>Object-Oriented Design</vt:lpstr>
      <vt:lpstr>Object-Oriented Design (cont.)</vt:lpstr>
      <vt:lpstr>Object-Oriented Design (cont.)</vt:lpstr>
      <vt:lpstr>UML as a Design Tool</vt:lpstr>
      <vt:lpstr>UML as a Design Tool (cont.)</vt:lpstr>
      <vt:lpstr>Using Abstraction to Manage Complexity</vt:lpstr>
      <vt:lpstr>Abstraction</vt:lpstr>
      <vt:lpstr>Abstraction (cont.)</vt:lpstr>
      <vt:lpstr>Abstraction (cont.)</vt:lpstr>
      <vt:lpstr>Procedural Abstraction</vt:lpstr>
      <vt:lpstr>Procedural Abstraction (cont.)</vt:lpstr>
      <vt:lpstr>Procedural Abstraction (cont.)</vt:lpstr>
      <vt:lpstr>Data Abstraction</vt:lpstr>
      <vt:lpstr>Data Abstraction (cont.)</vt:lpstr>
      <vt:lpstr>Data Abstraction (cont.)</vt:lpstr>
      <vt:lpstr>Information Hiding</vt:lpstr>
      <vt:lpstr>Information Hiding (cont.)</vt:lpstr>
      <vt:lpstr>Information Hiding (cont.)</vt:lpstr>
      <vt:lpstr>Defining C++ Classes</vt:lpstr>
      <vt:lpstr>Defining C++ Classes</vt:lpstr>
      <vt:lpstr>Defining C++ Classes (cont.)</vt:lpstr>
      <vt:lpstr>Class Definition </vt:lpstr>
      <vt:lpstr>Class Definition Example</vt:lpstr>
      <vt:lpstr>Class Definition Example (cont.)</vt:lpstr>
      <vt:lpstr>Class Definition Example (cont.)</vt:lpstr>
      <vt:lpstr>Class Definition Example (cont.)</vt:lpstr>
      <vt:lpstr>The public and private Parts</vt:lpstr>
      <vt:lpstr>The public and private Parts (cont.)</vt:lpstr>
      <vt:lpstr>The public and private Parts (cont.)</vt:lpstr>
      <vt:lpstr>The public and private Parts (cont.)</vt:lpstr>
      <vt:lpstr>The public and private Parts (cont.)</vt:lpstr>
      <vt:lpstr>Private Data Fields, Public Functions</vt:lpstr>
      <vt:lpstr>Constant Member Functions</vt:lpstr>
      <vt:lpstr>Constant Member Functions (cont.)</vt:lpstr>
      <vt:lpstr>Class Implementation</vt:lpstr>
      <vt:lpstr>Class Implementation (cont.)</vt:lpstr>
      <vt:lpstr>Class Implementation (cont.)</vt:lpstr>
      <vt:lpstr>Class Implementation (cont.)</vt:lpstr>
      <vt:lpstr>Using Class Clock</vt:lpstr>
      <vt:lpstr>The Class Person</vt:lpstr>
      <vt:lpstr>The Class Person (cont.)</vt:lpstr>
      <vt:lpstr>The Class Person (cont.)</vt:lpstr>
      <vt:lpstr>The Class Person</vt:lpstr>
      <vt:lpstr>The Class Person (cont.)</vt:lpstr>
      <vt:lpstr>The Class Person (cont.)</vt:lpstr>
      <vt:lpstr>The Class Person (cont.)</vt:lpstr>
      <vt:lpstr>The Class Person (cont.)</vt:lpstr>
      <vt:lpstr>The Class Person (cont.)</vt:lpstr>
      <vt:lpstr>The Class Person (cont.)</vt:lpstr>
      <vt:lpstr>Constructors </vt:lpstr>
      <vt:lpstr>Constructors (cont.) </vt:lpstr>
      <vt:lpstr>Constructors (cont.) </vt:lpstr>
      <vt:lpstr>Constructors  (cont.)</vt:lpstr>
      <vt:lpstr>Constructors (cont.)</vt:lpstr>
      <vt:lpstr>Modifer and Accessor Member Functions</vt:lpstr>
      <vt:lpstr>Modifer and Accessor Member Functions (cont.)</vt:lpstr>
      <vt:lpstr>Modifer and Accessor Member Functions (cont.)</vt:lpstr>
      <vt:lpstr>Modifer and Accessor Member Functions (cont.)</vt:lpstr>
      <vt:lpstr>Modifer and Accessor Member Functions (cont.)</vt:lpstr>
      <vt:lpstr>Operators</vt:lpstr>
      <vt:lpstr>Operators (cont.)</vt:lpstr>
      <vt:lpstr>Friends</vt:lpstr>
      <vt:lpstr>Implementing the Person Class</vt:lpstr>
      <vt:lpstr>Implementing the Person Class (cont.)</vt:lpstr>
      <vt:lpstr>Declaring Local Variables in Class Person</vt:lpstr>
      <vt:lpstr>Implementing the Operators</vt:lpstr>
      <vt:lpstr>The this Parameter</vt:lpstr>
      <vt:lpstr>The this Parameter (cont.)</vt:lpstr>
      <vt:lpstr>Defining the Extraction Operator</vt:lpstr>
      <vt:lpstr>An Application That Uses Class Person</vt:lpstr>
      <vt:lpstr>An Application That Uses Class Person (cont.)</vt:lpstr>
      <vt:lpstr>An Application That Uses Class Person (cont.)</vt:lpstr>
      <vt:lpstr>Classes as Components of Other Classes</vt:lpstr>
      <vt:lpstr>Array Data Fields</vt:lpstr>
      <vt:lpstr>Array Data Fields (cont.)</vt:lpstr>
      <vt:lpstr>Array Data Fields (cont.)</vt:lpstr>
      <vt:lpstr>Company.cpp</vt:lpstr>
      <vt:lpstr>Array Data Fields</vt:lpstr>
      <vt:lpstr>Documentation Styles for Classes and Functions</vt:lpstr>
      <vt:lpstr>Documentation Styles for Classes and Functions (cont.)</vt:lpstr>
      <vt:lpstr>Documentation Styles for Classes and Functions (cont.)</vt:lpstr>
      <vt:lpstr>Abstract Data Types, Interfaces, and Pre- and Postconditions</vt:lpstr>
      <vt:lpstr>ADTs</vt:lpstr>
      <vt:lpstr>ADTs (cont.)</vt:lpstr>
      <vt:lpstr>ADTs and Interfaces</vt:lpstr>
      <vt:lpstr>ADTs and Interfaces (cont.)</vt:lpstr>
      <vt:lpstr>An ADT for a Telephone Directory Class</vt:lpstr>
      <vt:lpstr>Contracts and ADTs</vt:lpstr>
      <vt:lpstr>Preconditions and Postconditions</vt:lpstr>
      <vt:lpstr>Preconditions and Postconditions (cont.)</vt:lpstr>
      <vt:lpstr>Preconditions and Postconditions (cont.)</vt:lpstr>
      <vt:lpstr>Requirements Analysis, Use Cases, and Sequence Diagrams</vt:lpstr>
      <vt:lpstr>Case Study: Designing a Telephone Directory Program</vt:lpstr>
      <vt:lpstr>Case Study: Designing a Telephone Directory Program (cont.)</vt:lpstr>
      <vt:lpstr>Case Study: Designing a Telephone Directory Program - Analysis</vt:lpstr>
      <vt:lpstr>Case Study: Designing a Telephone Directory Program - Analysis (cont.)</vt:lpstr>
      <vt:lpstr>Case Study: Designing a Telephone Directory Program - Analysis (cont.)</vt:lpstr>
      <vt:lpstr>Case Study: Designing a Telephone Directory Program - Analysis (cont.)</vt:lpstr>
      <vt:lpstr>Case Study: Designing a Telephone Directory Program – Analysis (cont.)</vt:lpstr>
      <vt:lpstr>Case Study: Designing a Telephone Directory Program – Analysis (cont.)</vt:lpstr>
      <vt:lpstr>Case Study: Designing a Telephone Directory Program - Analysis (cont.)</vt:lpstr>
      <vt:lpstr>Case Study: Designing a Telephone Directory Program - Analysis (cont.)</vt:lpstr>
      <vt:lpstr>Case Study: Designing a Telephone Directory Program - Design</vt:lpstr>
      <vt:lpstr>Case Study: Designing a Telephone Directory Program – Design (cont.)</vt:lpstr>
      <vt:lpstr>Case Study: Designing a Telephone Directory Program – Sequence Diagram</vt:lpstr>
      <vt:lpstr>Design of an Array-Based Phone Directory</vt:lpstr>
      <vt:lpstr>Design of Data Structures for the Phone Directory</vt:lpstr>
      <vt:lpstr>Design of the Directory_Entry Class</vt:lpstr>
      <vt:lpstr>Design of the Directory_Entry Class (cont.)</vt:lpstr>
      <vt:lpstr>Design of the Array_Based_PD Class</vt:lpstr>
      <vt:lpstr>Design of the Array_Based_PD Member Functions</vt:lpstr>
      <vt:lpstr>Design of the Array_Based_PD Member Functions (cont.)</vt:lpstr>
      <vt:lpstr>Design of the Array_Based_PD Member Functions (cont.)</vt:lpstr>
      <vt:lpstr>Design of the Array_Based_PD Member Functions (cont.)</vt:lpstr>
      <vt:lpstr>Design of the Array_Based_PD Member Functions (cont.)</vt:lpstr>
      <vt:lpstr>Implementing and Testing the Array-Based Phone Directory</vt:lpstr>
      <vt:lpstr>Implementation</vt:lpstr>
      <vt:lpstr>Implementation (cont.)</vt:lpstr>
      <vt:lpstr>Implementation (cont.)</vt:lpstr>
      <vt:lpstr>Implementation (cont.)</vt:lpstr>
      <vt:lpstr>Implementation (cont.)</vt:lpstr>
      <vt:lpstr>Coding the Functions in the Implementation File</vt:lpstr>
      <vt:lpstr>Testing</vt:lpstr>
      <vt:lpstr>Completing the Phone Directory Application</vt:lpstr>
      <vt:lpstr>Analysis</vt:lpstr>
      <vt:lpstr>Design</vt:lpstr>
      <vt:lpstr>Implementation: PD_Application.cpp</vt:lpstr>
      <vt:lpstr>Implementation: PD_Application.cpp</vt:lpstr>
      <vt:lpstr>Implementation: PD_Application.cpp</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elliot</dc:creator>
  <cp:lastModifiedBy>proper</cp:lastModifiedBy>
  <cp:revision>276</cp:revision>
  <dcterms:created xsi:type="dcterms:W3CDTF">2009-08-26T14:55:55Z</dcterms:created>
  <dcterms:modified xsi:type="dcterms:W3CDTF">2017-09-07T21:07:01Z</dcterms:modified>
</cp:coreProperties>
</file>